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8" r:id="rId1"/>
    <p:sldMasterId id="2147483861" r:id="rId2"/>
  </p:sldMasterIdLst>
  <p:notesMasterIdLst>
    <p:notesMasterId r:id="rId26"/>
  </p:notesMasterIdLst>
  <p:handoutMasterIdLst>
    <p:handoutMasterId r:id="rId27"/>
  </p:handoutMasterIdLst>
  <p:sldIdLst>
    <p:sldId id="411" r:id="rId3"/>
    <p:sldId id="412" r:id="rId4"/>
    <p:sldId id="453" r:id="rId5"/>
    <p:sldId id="456" r:id="rId6"/>
    <p:sldId id="457" r:id="rId7"/>
    <p:sldId id="458" r:id="rId8"/>
    <p:sldId id="460" r:id="rId9"/>
    <p:sldId id="463" r:id="rId10"/>
    <p:sldId id="465" r:id="rId11"/>
    <p:sldId id="466" r:id="rId12"/>
    <p:sldId id="467" r:id="rId13"/>
    <p:sldId id="468" r:id="rId14"/>
    <p:sldId id="461" r:id="rId15"/>
    <p:sldId id="459" r:id="rId16"/>
    <p:sldId id="471" r:id="rId17"/>
    <p:sldId id="469" r:id="rId18"/>
    <p:sldId id="472" r:id="rId19"/>
    <p:sldId id="473" r:id="rId20"/>
    <p:sldId id="476" r:id="rId21"/>
    <p:sldId id="479" r:id="rId22"/>
    <p:sldId id="478" r:id="rId23"/>
    <p:sldId id="477" r:id="rId24"/>
    <p:sldId id="475" r:id="rId25"/>
  </p:sldIdLst>
  <p:sldSz cx="9906000" cy="6858000" type="A4"/>
  <p:notesSz cx="6797675" cy="9926638"/>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162E"/>
    <a:srgbClr val="801A2B"/>
    <a:srgbClr val="4D4D4D"/>
    <a:srgbClr val="292929"/>
    <a:srgbClr val="5F5F5F"/>
    <a:srgbClr val="8A8A8A"/>
    <a:srgbClr val="777777"/>
    <a:srgbClr val="8C4D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redný štýl 4 - zvýrazneni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65" autoAdjust="0"/>
    <p:restoredTop sz="96980" autoAdjust="0"/>
  </p:normalViewPr>
  <p:slideViewPr>
    <p:cSldViewPr>
      <p:cViewPr>
        <p:scale>
          <a:sx n="89" d="100"/>
          <a:sy n="89" d="100"/>
        </p:scale>
        <p:origin x="-907" y="-5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4075" cy="496095"/>
          </a:xfrm>
          <a:prstGeom prst="rect">
            <a:avLst/>
          </a:prstGeom>
        </p:spPr>
        <p:txBody>
          <a:bodyPr vert="horz" wrap="square" lIns="92122" tIns="46061" rIns="92122" bIns="46061" numCol="1" anchor="t" anchorCtr="0" compatLnSpc="1">
            <a:prstTxWarp prst="textNoShape">
              <a:avLst/>
            </a:prstTxWarp>
          </a:bodyPr>
          <a:lstStyle>
            <a:lvl1pPr>
              <a:defRPr sz="1200" smtClean="0"/>
            </a:lvl1pPr>
          </a:lstStyle>
          <a:p>
            <a:pPr>
              <a:defRPr/>
            </a:pPr>
            <a:endParaRPr lang="en-US" altLang="en-US"/>
          </a:p>
        </p:txBody>
      </p:sp>
      <p:sp>
        <p:nvSpPr>
          <p:cNvPr id="3" name="Zástupný symbol dátumu 2"/>
          <p:cNvSpPr>
            <a:spLocks noGrp="1"/>
          </p:cNvSpPr>
          <p:nvPr>
            <p:ph type="dt" sz="quarter" idx="1"/>
          </p:nvPr>
        </p:nvSpPr>
        <p:spPr>
          <a:xfrm>
            <a:off x="3852017" y="0"/>
            <a:ext cx="2944075" cy="496095"/>
          </a:xfrm>
          <a:prstGeom prst="rect">
            <a:avLst/>
          </a:prstGeom>
        </p:spPr>
        <p:txBody>
          <a:bodyPr vert="horz" wrap="square" lIns="92122" tIns="46061" rIns="92122" bIns="46061" numCol="1" anchor="t" anchorCtr="0" compatLnSpc="1">
            <a:prstTxWarp prst="textNoShape">
              <a:avLst/>
            </a:prstTxWarp>
          </a:bodyPr>
          <a:lstStyle>
            <a:lvl1pPr algn="r">
              <a:defRPr sz="1200" smtClean="0"/>
            </a:lvl1pPr>
          </a:lstStyle>
          <a:p>
            <a:pPr>
              <a:defRPr/>
            </a:pPr>
            <a:fld id="{20724221-2278-45C3-B807-4EB286D156C1}" type="datetimeFigureOut">
              <a:rPr lang="sk-SK" altLang="en-US"/>
              <a:pPr>
                <a:defRPr/>
              </a:pPr>
              <a:t>9.11.2017</a:t>
            </a:fld>
            <a:endParaRPr lang="sk-SK" altLang="en-US"/>
          </a:p>
        </p:txBody>
      </p:sp>
      <p:sp>
        <p:nvSpPr>
          <p:cNvPr id="4" name="Zástupný symbol päty 3"/>
          <p:cNvSpPr>
            <a:spLocks noGrp="1"/>
          </p:cNvSpPr>
          <p:nvPr>
            <p:ph type="ftr" sz="quarter" idx="2"/>
          </p:nvPr>
        </p:nvSpPr>
        <p:spPr>
          <a:xfrm>
            <a:off x="0" y="9428959"/>
            <a:ext cx="2944075" cy="496094"/>
          </a:xfrm>
          <a:prstGeom prst="rect">
            <a:avLst/>
          </a:prstGeom>
        </p:spPr>
        <p:txBody>
          <a:bodyPr vert="horz" wrap="square" lIns="92122" tIns="46061" rIns="92122" bIns="46061" numCol="1" anchor="b" anchorCtr="0" compatLnSpc="1">
            <a:prstTxWarp prst="textNoShape">
              <a:avLst/>
            </a:prstTxWarp>
          </a:bodyPr>
          <a:lstStyle>
            <a:lvl1pPr>
              <a:defRPr sz="1200" smtClean="0"/>
            </a:lvl1pPr>
          </a:lstStyle>
          <a:p>
            <a:pPr>
              <a:defRPr/>
            </a:pPr>
            <a:endParaRPr lang="en-US" altLang="en-US"/>
          </a:p>
        </p:txBody>
      </p:sp>
      <p:sp>
        <p:nvSpPr>
          <p:cNvPr id="5" name="Zástupný symbol čísla snímky 4"/>
          <p:cNvSpPr>
            <a:spLocks noGrp="1"/>
          </p:cNvSpPr>
          <p:nvPr>
            <p:ph type="sldNum" sz="quarter" idx="3"/>
          </p:nvPr>
        </p:nvSpPr>
        <p:spPr>
          <a:xfrm>
            <a:off x="3852017" y="9428959"/>
            <a:ext cx="2944075" cy="496094"/>
          </a:xfrm>
          <a:prstGeom prst="rect">
            <a:avLst/>
          </a:prstGeom>
        </p:spPr>
        <p:txBody>
          <a:bodyPr vert="horz" wrap="square" lIns="92122" tIns="46061" rIns="92122" bIns="46061" numCol="1" anchor="b" anchorCtr="0" compatLnSpc="1">
            <a:prstTxWarp prst="textNoShape">
              <a:avLst/>
            </a:prstTxWarp>
          </a:bodyPr>
          <a:lstStyle>
            <a:lvl1pPr algn="r">
              <a:defRPr sz="1200" smtClean="0"/>
            </a:lvl1pPr>
          </a:lstStyle>
          <a:p>
            <a:pPr>
              <a:defRPr/>
            </a:pPr>
            <a:fld id="{72B58393-6EF8-4347-A334-256D2613E77A}" type="slidenum">
              <a:rPr lang="sk-SK" altLang="en-US"/>
              <a:pPr>
                <a:defRPr/>
              </a:pPr>
              <a:t>‹#›</a:t>
            </a:fld>
            <a:endParaRPr lang="sk-SK" altLang="en-US"/>
          </a:p>
        </p:txBody>
      </p:sp>
    </p:spTree>
    <p:extLst>
      <p:ext uri="{BB962C8B-B14F-4D97-AF65-F5344CB8AC3E}">
        <p14:creationId xmlns:p14="http://schemas.microsoft.com/office/powerpoint/2010/main" val="3727299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44075" cy="496095"/>
          </a:xfrm>
          <a:prstGeom prst="rect">
            <a:avLst/>
          </a:prstGeom>
        </p:spPr>
        <p:txBody>
          <a:bodyPr vert="horz" wrap="square" lIns="92122" tIns="46061" rIns="92122" bIns="46061" numCol="1" anchor="t" anchorCtr="0" compatLnSpc="1">
            <a:prstTxWarp prst="textNoShape">
              <a:avLst/>
            </a:prstTxWarp>
          </a:bodyPr>
          <a:lstStyle>
            <a:lvl1pPr>
              <a:defRPr sz="1200" smtClean="0"/>
            </a:lvl1pPr>
          </a:lstStyle>
          <a:p>
            <a:pPr>
              <a:defRPr/>
            </a:pPr>
            <a:endParaRPr lang="en-US" altLang="en-US"/>
          </a:p>
        </p:txBody>
      </p:sp>
      <p:sp>
        <p:nvSpPr>
          <p:cNvPr id="3" name="Zástupný symbol dátumu 2"/>
          <p:cNvSpPr>
            <a:spLocks noGrp="1"/>
          </p:cNvSpPr>
          <p:nvPr>
            <p:ph type="dt" idx="1"/>
          </p:nvPr>
        </p:nvSpPr>
        <p:spPr>
          <a:xfrm>
            <a:off x="3852017" y="0"/>
            <a:ext cx="2944075" cy="496095"/>
          </a:xfrm>
          <a:prstGeom prst="rect">
            <a:avLst/>
          </a:prstGeom>
        </p:spPr>
        <p:txBody>
          <a:bodyPr vert="horz" wrap="square" lIns="92122" tIns="46061" rIns="92122" bIns="46061" numCol="1" anchor="t" anchorCtr="0" compatLnSpc="1">
            <a:prstTxWarp prst="textNoShape">
              <a:avLst/>
            </a:prstTxWarp>
          </a:bodyPr>
          <a:lstStyle>
            <a:lvl1pPr algn="r">
              <a:defRPr sz="1200" smtClean="0"/>
            </a:lvl1pPr>
          </a:lstStyle>
          <a:p>
            <a:pPr>
              <a:defRPr/>
            </a:pPr>
            <a:fld id="{B6972826-F24E-4B4B-B847-9D36CF1BF3EE}" type="datetimeFigureOut">
              <a:rPr lang="sk-SK" altLang="en-US"/>
              <a:pPr>
                <a:defRPr/>
              </a:pPr>
              <a:t>9.11.2017</a:t>
            </a:fld>
            <a:endParaRPr lang="sk-SK" altLang="en-US"/>
          </a:p>
        </p:txBody>
      </p:sp>
      <p:sp>
        <p:nvSpPr>
          <p:cNvPr id="4" name="Zástupný symbol obrazu snímky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2122" tIns="46061" rIns="92122" bIns="46061" rtlCol="0" anchor="ctr"/>
          <a:lstStyle/>
          <a:p>
            <a:pPr lvl="0"/>
            <a:endParaRPr lang="sk-SK" noProof="0" dirty="0"/>
          </a:p>
        </p:txBody>
      </p:sp>
      <p:sp>
        <p:nvSpPr>
          <p:cNvPr id="5" name="Zástupný symbol poznámok 4"/>
          <p:cNvSpPr>
            <a:spLocks noGrp="1"/>
          </p:cNvSpPr>
          <p:nvPr>
            <p:ph type="body" sz="quarter" idx="3"/>
          </p:nvPr>
        </p:nvSpPr>
        <p:spPr>
          <a:xfrm>
            <a:off x="679768" y="4715273"/>
            <a:ext cx="5438140" cy="4466432"/>
          </a:xfrm>
          <a:prstGeom prst="rect">
            <a:avLst/>
          </a:prstGeom>
        </p:spPr>
        <p:txBody>
          <a:bodyPr vert="horz" wrap="square" lIns="92122" tIns="46061" rIns="92122" bIns="46061" numCol="1" anchor="t" anchorCtr="0" compatLnSpc="1">
            <a:prstTxWarp prst="textNoShape">
              <a:avLst/>
            </a:prstTxWarp>
          </a:bodyPr>
          <a:lstStyle/>
          <a:p>
            <a:pPr lvl="0"/>
            <a:r>
              <a:rPr lang="sk-SK" altLang="en-US" noProof="0"/>
              <a:t>Upravte štýl predlohy textu.</a:t>
            </a:r>
          </a:p>
          <a:p>
            <a:pPr lvl="1"/>
            <a:r>
              <a:rPr lang="sk-SK" altLang="en-US" noProof="0"/>
              <a:t>Druhá úroveň</a:t>
            </a:r>
          </a:p>
          <a:p>
            <a:pPr lvl="2"/>
            <a:r>
              <a:rPr lang="sk-SK" altLang="en-US" noProof="0"/>
              <a:t>Tretia úroveň</a:t>
            </a:r>
          </a:p>
          <a:p>
            <a:pPr lvl="3"/>
            <a:r>
              <a:rPr lang="sk-SK" altLang="en-US" noProof="0"/>
              <a:t>Štvrtá úroveň</a:t>
            </a:r>
          </a:p>
          <a:p>
            <a:pPr lvl="4"/>
            <a:r>
              <a:rPr lang="sk-SK" altLang="en-US" noProof="0"/>
              <a:t>Piata úroveň</a:t>
            </a:r>
          </a:p>
        </p:txBody>
      </p:sp>
      <p:sp>
        <p:nvSpPr>
          <p:cNvPr id="6" name="Zástupný symbol päty 5"/>
          <p:cNvSpPr>
            <a:spLocks noGrp="1"/>
          </p:cNvSpPr>
          <p:nvPr>
            <p:ph type="ftr" sz="quarter" idx="4"/>
          </p:nvPr>
        </p:nvSpPr>
        <p:spPr>
          <a:xfrm>
            <a:off x="0" y="9428959"/>
            <a:ext cx="2944075" cy="496094"/>
          </a:xfrm>
          <a:prstGeom prst="rect">
            <a:avLst/>
          </a:prstGeom>
        </p:spPr>
        <p:txBody>
          <a:bodyPr vert="horz" wrap="square" lIns="92122" tIns="46061" rIns="92122" bIns="46061" numCol="1" anchor="b" anchorCtr="0" compatLnSpc="1">
            <a:prstTxWarp prst="textNoShape">
              <a:avLst/>
            </a:prstTxWarp>
          </a:bodyPr>
          <a:lstStyle>
            <a:lvl1pPr>
              <a:defRPr sz="1200" smtClean="0"/>
            </a:lvl1pPr>
          </a:lstStyle>
          <a:p>
            <a:pPr>
              <a:defRPr/>
            </a:pPr>
            <a:endParaRPr lang="en-US" altLang="en-US"/>
          </a:p>
        </p:txBody>
      </p:sp>
      <p:sp>
        <p:nvSpPr>
          <p:cNvPr id="7" name="Zástupný symbol čísla snímky 6"/>
          <p:cNvSpPr>
            <a:spLocks noGrp="1"/>
          </p:cNvSpPr>
          <p:nvPr>
            <p:ph type="sldNum" sz="quarter" idx="5"/>
          </p:nvPr>
        </p:nvSpPr>
        <p:spPr>
          <a:xfrm>
            <a:off x="3852017" y="9428959"/>
            <a:ext cx="2944075" cy="496094"/>
          </a:xfrm>
          <a:prstGeom prst="rect">
            <a:avLst/>
          </a:prstGeom>
        </p:spPr>
        <p:txBody>
          <a:bodyPr vert="horz" wrap="square" lIns="92122" tIns="46061" rIns="92122" bIns="46061" numCol="1" anchor="b" anchorCtr="0" compatLnSpc="1">
            <a:prstTxWarp prst="textNoShape">
              <a:avLst/>
            </a:prstTxWarp>
          </a:bodyPr>
          <a:lstStyle>
            <a:lvl1pPr algn="r">
              <a:defRPr sz="1200" smtClean="0"/>
            </a:lvl1pPr>
          </a:lstStyle>
          <a:p>
            <a:pPr>
              <a:defRPr/>
            </a:pPr>
            <a:fld id="{2EBC4C56-D39B-4BB9-8EA2-D31E49ED05A9}" type="slidenum">
              <a:rPr lang="sk-SK" altLang="en-US"/>
              <a:pPr>
                <a:defRPr/>
              </a:pPr>
              <a:t>‹#›</a:t>
            </a:fld>
            <a:endParaRPr lang="sk-SK" altLang="en-US"/>
          </a:p>
        </p:txBody>
      </p:sp>
    </p:spTree>
    <p:extLst>
      <p:ext uri="{BB962C8B-B14F-4D97-AF65-F5344CB8AC3E}">
        <p14:creationId xmlns:p14="http://schemas.microsoft.com/office/powerpoint/2010/main" val="14053564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4579"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4580" name="Zástupný symbol čísla snímky 3"/>
          <p:cNvSpPr>
            <a:spLocks noGrp="1"/>
          </p:cNvSpPr>
          <p:nvPr>
            <p:ph type="sldNum" sz="quarter" idx="5"/>
          </p:nvPr>
        </p:nvSpPr>
        <p:spPr bwMode="auto">
          <a:noFill/>
          <a:ln>
            <a:miter lim="800000"/>
            <a:headEnd/>
            <a:tailEnd/>
          </a:ln>
        </p:spPr>
        <p:txBody>
          <a:bodyPr/>
          <a:lstStyle/>
          <a:p>
            <a:fld id="{9DB634F1-C3A5-41DB-9A32-269E7181F3E5}" type="slidenum">
              <a:rPr lang="sk-SK" altLang="sk-SK">
                <a:solidFill>
                  <a:srgbClr val="000000"/>
                </a:solidFill>
              </a:rPr>
              <a:pPr/>
              <a:t>1</a:t>
            </a:fld>
            <a:endParaRPr lang="sk-SK" altLang="sk-SK">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4819"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4820" name="Zástupný symbol čísla snímky 3"/>
          <p:cNvSpPr>
            <a:spLocks noGrp="1"/>
          </p:cNvSpPr>
          <p:nvPr>
            <p:ph type="sldNum" sz="quarter" idx="5"/>
          </p:nvPr>
        </p:nvSpPr>
        <p:spPr bwMode="auto">
          <a:noFill/>
          <a:ln>
            <a:miter lim="800000"/>
            <a:headEnd/>
            <a:tailEnd/>
          </a:ln>
        </p:spPr>
        <p:txBody>
          <a:bodyPr/>
          <a:lstStyle/>
          <a:p>
            <a:fld id="{EECCFA0F-5051-4A48-86BB-B0C0AEE40597}" type="slidenum">
              <a:rPr lang="sk-SK" altLang="sk-SK">
                <a:solidFill>
                  <a:srgbClr val="000000"/>
                </a:solidFill>
              </a:rPr>
              <a:pPr/>
              <a:t>10</a:t>
            </a:fld>
            <a:endParaRPr lang="sk-SK" altLang="sk-SK">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5843" name="Zástupný symbol poznámok 2"/>
          <p:cNvSpPr>
            <a:spLocks noGrp="1"/>
          </p:cNvSpPr>
          <p:nvPr>
            <p:ph type="body" idx="1"/>
          </p:nvPr>
        </p:nvSpPr>
        <p:spPr bwMode="auto">
          <a:noFill/>
        </p:spPr>
        <p:txBody>
          <a:bodyPr/>
          <a:lstStyle/>
          <a:p>
            <a:pPr eaLnBrk="1" hangingPunct="1">
              <a:spcBef>
                <a:spcPct val="0"/>
              </a:spcBef>
            </a:pPr>
            <a:endParaRPr lang="sk-SK" altLang="sk-SK" dirty="0"/>
          </a:p>
        </p:txBody>
      </p:sp>
      <p:sp>
        <p:nvSpPr>
          <p:cNvPr id="35844" name="Zástupný symbol čísla snímky 3"/>
          <p:cNvSpPr>
            <a:spLocks noGrp="1"/>
          </p:cNvSpPr>
          <p:nvPr>
            <p:ph type="sldNum" sz="quarter" idx="5"/>
          </p:nvPr>
        </p:nvSpPr>
        <p:spPr bwMode="auto">
          <a:noFill/>
          <a:ln>
            <a:miter lim="800000"/>
            <a:headEnd/>
            <a:tailEnd/>
          </a:ln>
        </p:spPr>
        <p:txBody>
          <a:bodyPr/>
          <a:lstStyle/>
          <a:p>
            <a:fld id="{C52853A6-7CF7-4744-968A-473967FF57B8}" type="slidenum">
              <a:rPr lang="sk-SK" altLang="sk-SK">
                <a:solidFill>
                  <a:srgbClr val="000000"/>
                </a:solidFill>
              </a:rPr>
              <a:pPr/>
              <a:t>11</a:t>
            </a:fld>
            <a:endParaRPr lang="sk-SK" altLang="sk-SK">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686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6868" name="Zástupný symbol čísla snímky 3"/>
          <p:cNvSpPr>
            <a:spLocks noGrp="1"/>
          </p:cNvSpPr>
          <p:nvPr>
            <p:ph type="sldNum" sz="quarter" idx="5"/>
          </p:nvPr>
        </p:nvSpPr>
        <p:spPr bwMode="auto">
          <a:noFill/>
          <a:ln>
            <a:miter lim="800000"/>
            <a:headEnd/>
            <a:tailEnd/>
          </a:ln>
        </p:spPr>
        <p:txBody>
          <a:bodyPr/>
          <a:lstStyle/>
          <a:p>
            <a:fld id="{6BCA0E25-6A97-40EA-82D9-647619980C7F}" type="slidenum">
              <a:rPr lang="sk-SK" altLang="sk-SK">
                <a:solidFill>
                  <a:srgbClr val="000000"/>
                </a:solidFill>
              </a:rPr>
              <a:pPr/>
              <a:t>12</a:t>
            </a:fld>
            <a:endParaRPr lang="sk-SK" altLang="sk-SK">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7891"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7892" name="Zástupný symbol čísla snímky 3"/>
          <p:cNvSpPr>
            <a:spLocks noGrp="1"/>
          </p:cNvSpPr>
          <p:nvPr>
            <p:ph type="sldNum" sz="quarter" idx="5"/>
          </p:nvPr>
        </p:nvSpPr>
        <p:spPr bwMode="auto">
          <a:noFill/>
          <a:ln>
            <a:miter lim="800000"/>
            <a:headEnd/>
            <a:tailEnd/>
          </a:ln>
        </p:spPr>
        <p:txBody>
          <a:bodyPr/>
          <a:lstStyle/>
          <a:p>
            <a:fld id="{45812E78-A4E8-4A1F-99F6-915C2B139464}" type="slidenum">
              <a:rPr lang="sk-SK" altLang="sk-SK">
                <a:solidFill>
                  <a:srgbClr val="000000"/>
                </a:solidFill>
              </a:rPr>
              <a:pPr/>
              <a:t>13</a:t>
            </a:fld>
            <a:endParaRPr lang="sk-SK" altLang="sk-SK">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8915"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8916" name="Zástupný symbol čísla snímky 3"/>
          <p:cNvSpPr>
            <a:spLocks noGrp="1"/>
          </p:cNvSpPr>
          <p:nvPr>
            <p:ph type="sldNum" sz="quarter" idx="5"/>
          </p:nvPr>
        </p:nvSpPr>
        <p:spPr bwMode="auto">
          <a:noFill/>
          <a:ln>
            <a:miter lim="800000"/>
            <a:headEnd/>
            <a:tailEnd/>
          </a:ln>
        </p:spPr>
        <p:txBody>
          <a:bodyPr/>
          <a:lstStyle/>
          <a:p>
            <a:fld id="{266E63CE-3E70-4CEA-A9FA-408896FB7CA6}" type="slidenum">
              <a:rPr lang="sk-SK" altLang="sk-SK">
                <a:solidFill>
                  <a:srgbClr val="000000"/>
                </a:solidFill>
              </a:rPr>
              <a:pPr/>
              <a:t>14</a:t>
            </a:fld>
            <a:endParaRPr lang="sk-SK" altLang="sk-SK">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0963"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0964" name="Zástupný symbol čísla snímky 3"/>
          <p:cNvSpPr>
            <a:spLocks noGrp="1"/>
          </p:cNvSpPr>
          <p:nvPr>
            <p:ph type="sldNum" sz="quarter" idx="5"/>
          </p:nvPr>
        </p:nvSpPr>
        <p:spPr bwMode="auto">
          <a:noFill/>
          <a:ln>
            <a:miter lim="800000"/>
            <a:headEnd/>
            <a:tailEnd/>
          </a:ln>
        </p:spPr>
        <p:txBody>
          <a:bodyPr/>
          <a:lstStyle/>
          <a:p>
            <a:fld id="{EFFA68A0-41F2-4DC7-8EF3-280C12758918}" type="slidenum">
              <a:rPr lang="sk-SK" altLang="sk-SK">
                <a:solidFill>
                  <a:srgbClr val="000000"/>
                </a:solidFill>
              </a:rPr>
              <a:pPr/>
              <a:t>15</a:t>
            </a:fld>
            <a:endParaRPr lang="sk-SK" altLang="sk-SK">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16</a:t>
            </a:fld>
            <a:endParaRPr lang="sk-SK" altLang="sk-SK">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17</a:t>
            </a:fld>
            <a:endParaRPr lang="sk-SK" altLang="sk-SK">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18</a:t>
            </a:fld>
            <a:endParaRPr lang="sk-SK" altLang="sk-SK">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19</a:t>
            </a:fld>
            <a:endParaRPr lang="sk-SK" altLang="sk-SK">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5603"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5604" name="Zástupný symbol čísla snímky 3"/>
          <p:cNvSpPr>
            <a:spLocks noGrp="1"/>
          </p:cNvSpPr>
          <p:nvPr>
            <p:ph type="sldNum" sz="quarter" idx="5"/>
          </p:nvPr>
        </p:nvSpPr>
        <p:spPr bwMode="auto">
          <a:noFill/>
          <a:ln>
            <a:miter lim="800000"/>
            <a:headEnd/>
            <a:tailEnd/>
          </a:ln>
        </p:spPr>
        <p:txBody>
          <a:bodyPr/>
          <a:lstStyle/>
          <a:p>
            <a:fld id="{7A032AD3-D48B-4CAE-A413-DCE066B5B8C9}" type="slidenum">
              <a:rPr lang="sk-SK" altLang="sk-SK">
                <a:solidFill>
                  <a:srgbClr val="000000"/>
                </a:solidFill>
              </a:rPr>
              <a:pPr/>
              <a:t>2</a:t>
            </a:fld>
            <a:endParaRPr lang="sk-SK" altLang="sk-SK">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20</a:t>
            </a:fld>
            <a:endParaRPr lang="sk-SK" altLang="sk-SK">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21</a:t>
            </a:fld>
            <a:endParaRPr lang="sk-SK" altLang="sk-SK">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4198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41988" name="Zástupný symbol čísla snímky 3"/>
          <p:cNvSpPr>
            <a:spLocks noGrp="1"/>
          </p:cNvSpPr>
          <p:nvPr>
            <p:ph type="sldNum" sz="quarter" idx="5"/>
          </p:nvPr>
        </p:nvSpPr>
        <p:spPr bwMode="auto">
          <a:noFill/>
          <a:ln>
            <a:miter lim="800000"/>
            <a:headEnd/>
            <a:tailEnd/>
          </a:ln>
        </p:spPr>
        <p:txBody>
          <a:bodyPr/>
          <a:lstStyle/>
          <a:p>
            <a:fld id="{0E09A14A-C202-404D-9443-2DE43AEBF21A}" type="slidenum">
              <a:rPr lang="sk-SK" altLang="sk-SK">
                <a:solidFill>
                  <a:srgbClr val="000000"/>
                </a:solidFill>
              </a:rPr>
              <a:pPr/>
              <a:t>22</a:t>
            </a:fld>
            <a:endParaRPr lang="sk-SK" altLang="sk-SK">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Zástupný symbol obrazu snímky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Zástupný symbol poznámo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k-SK" altLang="sk-SK"/>
          </a:p>
        </p:txBody>
      </p:sp>
      <p:sp>
        <p:nvSpPr>
          <p:cNvPr id="52228" name="Zástupný symbol čísla snímky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defRPr>
            </a:lvl1pPr>
            <a:lvl2pPr marL="741613" indent="-285236" eaLnBrk="0" hangingPunct="0">
              <a:spcBef>
                <a:spcPct val="30000"/>
              </a:spcBef>
              <a:defRPr sz="1200">
                <a:solidFill>
                  <a:schemeClr val="tx1"/>
                </a:solidFill>
                <a:latin typeface="Calibri" pitchFamily="34" charset="0"/>
              </a:defRPr>
            </a:lvl2pPr>
            <a:lvl3pPr marL="1142528" indent="-228189" eaLnBrk="0" hangingPunct="0">
              <a:spcBef>
                <a:spcPct val="30000"/>
              </a:spcBef>
              <a:defRPr sz="1200">
                <a:solidFill>
                  <a:schemeClr val="tx1"/>
                </a:solidFill>
                <a:latin typeface="Calibri" pitchFamily="34" charset="0"/>
              </a:defRPr>
            </a:lvl3pPr>
            <a:lvl4pPr marL="1598905" indent="-228189" eaLnBrk="0" hangingPunct="0">
              <a:spcBef>
                <a:spcPct val="30000"/>
              </a:spcBef>
              <a:defRPr sz="1200">
                <a:solidFill>
                  <a:schemeClr val="tx1"/>
                </a:solidFill>
                <a:latin typeface="Calibri" pitchFamily="34" charset="0"/>
              </a:defRPr>
            </a:lvl4pPr>
            <a:lvl5pPr marL="2056866" indent="-228189" eaLnBrk="0" hangingPunct="0">
              <a:spcBef>
                <a:spcPct val="30000"/>
              </a:spcBef>
              <a:defRPr sz="1200">
                <a:solidFill>
                  <a:schemeClr val="tx1"/>
                </a:solidFill>
                <a:latin typeface="Calibri" pitchFamily="34" charset="0"/>
              </a:defRPr>
            </a:lvl5pPr>
            <a:lvl6pPr marL="2513243" indent="-228189" eaLnBrk="0" fontAlgn="base" hangingPunct="0">
              <a:spcBef>
                <a:spcPct val="30000"/>
              </a:spcBef>
              <a:spcAft>
                <a:spcPct val="0"/>
              </a:spcAft>
              <a:defRPr sz="1200">
                <a:solidFill>
                  <a:schemeClr val="tx1"/>
                </a:solidFill>
                <a:latin typeface="Calibri" pitchFamily="34" charset="0"/>
              </a:defRPr>
            </a:lvl6pPr>
            <a:lvl7pPr marL="2969620" indent="-228189" eaLnBrk="0" fontAlgn="base" hangingPunct="0">
              <a:spcBef>
                <a:spcPct val="30000"/>
              </a:spcBef>
              <a:spcAft>
                <a:spcPct val="0"/>
              </a:spcAft>
              <a:defRPr sz="1200">
                <a:solidFill>
                  <a:schemeClr val="tx1"/>
                </a:solidFill>
                <a:latin typeface="Calibri" pitchFamily="34" charset="0"/>
              </a:defRPr>
            </a:lvl7pPr>
            <a:lvl8pPr marL="3425997" indent="-228189" eaLnBrk="0" fontAlgn="base" hangingPunct="0">
              <a:spcBef>
                <a:spcPct val="30000"/>
              </a:spcBef>
              <a:spcAft>
                <a:spcPct val="0"/>
              </a:spcAft>
              <a:defRPr sz="1200">
                <a:solidFill>
                  <a:schemeClr val="tx1"/>
                </a:solidFill>
                <a:latin typeface="Calibri" pitchFamily="34" charset="0"/>
              </a:defRPr>
            </a:lvl8pPr>
            <a:lvl9pPr marL="3882374" indent="-228189"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4F25AB1-E591-4BFA-8A69-C4B4A025680A}" type="slidenum">
              <a:rPr lang="sk-SK" altLang="sk-SK">
                <a:latin typeface="Arial" charset="0"/>
              </a:rPr>
              <a:pPr eaLnBrk="1" hangingPunct="1">
                <a:spcBef>
                  <a:spcPct val="0"/>
                </a:spcBef>
              </a:pPr>
              <a:t>23</a:t>
            </a:fld>
            <a:endParaRPr lang="sk-SK" altLang="sk-SK">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662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6628" name="Zástupný symbol čísla snímky 3"/>
          <p:cNvSpPr>
            <a:spLocks noGrp="1"/>
          </p:cNvSpPr>
          <p:nvPr>
            <p:ph type="sldNum" sz="quarter" idx="5"/>
          </p:nvPr>
        </p:nvSpPr>
        <p:spPr bwMode="auto">
          <a:noFill/>
          <a:ln>
            <a:miter lim="800000"/>
            <a:headEnd/>
            <a:tailEnd/>
          </a:ln>
        </p:spPr>
        <p:txBody>
          <a:bodyPr/>
          <a:lstStyle/>
          <a:p>
            <a:fld id="{7A154177-4912-4BE4-83A6-6D03456A5041}" type="slidenum">
              <a:rPr lang="sk-SK" altLang="sk-SK">
                <a:solidFill>
                  <a:srgbClr val="000000"/>
                </a:solidFill>
              </a:rPr>
              <a:pPr/>
              <a:t>3</a:t>
            </a:fld>
            <a:endParaRPr lang="sk-SK" altLang="sk-SK">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8675"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8676" name="Zástupný symbol čísla snímky 3"/>
          <p:cNvSpPr>
            <a:spLocks noGrp="1"/>
          </p:cNvSpPr>
          <p:nvPr>
            <p:ph type="sldNum" sz="quarter" idx="5"/>
          </p:nvPr>
        </p:nvSpPr>
        <p:spPr bwMode="auto">
          <a:noFill/>
          <a:ln>
            <a:miter lim="800000"/>
            <a:headEnd/>
            <a:tailEnd/>
          </a:ln>
        </p:spPr>
        <p:txBody>
          <a:bodyPr/>
          <a:lstStyle/>
          <a:p>
            <a:fld id="{16B127C7-6B0B-41E3-9AE6-3B7DFF8A9681}" type="slidenum">
              <a:rPr lang="sk-SK" altLang="sk-SK">
                <a:solidFill>
                  <a:srgbClr val="000000"/>
                </a:solidFill>
              </a:rPr>
              <a:pPr/>
              <a:t>4</a:t>
            </a:fld>
            <a:endParaRPr lang="sk-SK" altLang="sk-SK">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7651"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7652" name="Zástupný symbol čísla snímky 3"/>
          <p:cNvSpPr>
            <a:spLocks noGrp="1"/>
          </p:cNvSpPr>
          <p:nvPr>
            <p:ph type="sldNum" sz="quarter" idx="5"/>
          </p:nvPr>
        </p:nvSpPr>
        <p:spPr bwMode="auto">
          <a:noFill/>
          <a:ln>
            <a:miter lim="800000"/>
            <a:headEnd/>
            <a:tailEnd/>
          </a:ln>
        </p:spPr>
        <p:txBody>
          <a:bodyPr/>
          <a:lstStyle/>
          <a:p>
            <a:fld id="{FEABB2A1-13CE-4CF9-AB94-07D1ADFE08E1}" type="slidenum">
              <a:rPr lang="sk-SK" altLang="sk-SK">
                <a:solidFill>
                  <a:srgbClr val="000000"/>
                </a:solidFill>
              </a:rPr>
              <a:pPr/>
              <a:t>5</a:t>
            </a:fld>
            <a:endParaRPr lang="sk-SK" altLang="sk-SK">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29699"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29700" name="Zástupný symbol čísla snímky 3"/>
          <p:cNvSpPr>
            <a:spLocks noGrp="1"/>
          </p:cNvSpPr>
          <p:nvPr>
            <p:ph type="sldNum" sz="quarter" idx="5"/>
          </p:nvPr>
        </p:nvSpPr>
        <p:spPr bwMode="auto">
          <a:noFill/>
          <a:ln>
            <a:miter lim="800000"/>
            <a:headEnd/>
            <a:tailEnd/>
          </a:ln>
        </p:spPr>
        <p:txBody>
          <a:bodyPr/>
          <a:lstStyle/>
          <a:p>
            <a:fld id="{4A118BAB-D701-42B3-A9BD-ED054BECAAC0}" type="slidenum">
              <a:rPr lang="sk-SK" altLang="sk-SK">
                <a:solidFill>
                  <a:srgbClr val="000000"/>
                </a:solidFill>
              </a:rPr>
              <a:pPr/>
              <a:t>6</a:t>
            </a:fld>
            <a:endParaRPr lang="sk-SK" altLang="sk-SK">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0723"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0724" name="Zástupný symbol čísla snímky 3"/>
          <p:cNvSpPr>
            <a:spLocks noGrp="1"/>
          </p:cNvSpPr>
          <p:nvPr>
            <p:ph type="sldNum" sz="quarter" idx="5"/>
          </p:nvPr>
        </p:nvSpPr>
        <p:spPr bwMode="auto">
          <a:noFill/>
          <a:ln>
            <a:miter lim="800000"/>
            <a:headEnd/>
            <a:tailEnd/>
          </a:ln>
        </p:spPr>
        <p:txBody>
          <a:bodyPr/>
          <a:lstStyle/>
          <a:p>
            <a:fld id="{A932E05D-8C4B-49B7-A029-FF4827DDE897}" type="slidenum">
              <a:rPr lang="sk-SK" altLang="sk-SK">
                <a:solidFill>
                  <a:srgbClr val="000000"/>
                </a:solidFill>
              </a:rPr>
              <a:pPr/>
              <a:t>7</a:t>
            </a:fld>
            <a:endParaRPr lang="sk-SK" altLang="sk-SK">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1747"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1748" name="Zástupný symbol čísla snímky 3"/>
          <p:cNvSpPr>
            <a:spLocks noGrp="1"/>
          </p:cNvSpPr>
          <p:nvPr>
            <p:ph type="sldNum" sz="quarter" idx="5"/>
          </p:nvPr>
        </p:nvSpPr>
        <p:spPr bwMode="auto">
          <a:noFill/>
          <a:ln>
            <a:miter lim="800000"/>
            <a:headEnd/>
            <a:tailEnd/>
          </a:ln>
        </p:spPr>
        <p:txBody>
          <a:bodyPr/>
          <a:lstStyle/>
          <a:p>
            <a:fld id="{1090ADEC-61A1-49D2-BE48-90BC655E485A}" type="slidenum">
              <a:rPr lang="sk-SK" altLang="sk-SK">
                <a:solidFill>
                  <a:srgbClr val="000000"/>
                </a:solidFill>
              </a:rPr>
              <a:pPr/>
              <a:t>8</a:t>
            </a:fld>
            <a:endParaRPr lang="sk-SK" altLang="sk-SK">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obrazu snímky 1"/>
          <p:cNvSpPr>
            <a:spLocks noGrp="1" noRot="1" noChangeAspect="1" noTextEdit="1"/>
          </p:cNvSpPr>
          <p:nvPr>
            <p:ph type="sldImg"/>
          </p:nvPr>
        </p:nvSpPr>
        <p:spPr bwMode="auto">
          <a:noFill/>
          <a:ln>
            <a:solidFill>
              <a:srgbClr val="000000"/>
            </a:solidFill>
            <a:miter lim="800000"/>
            <a:headEnd/>
            <a:tailEnd/>
          </a:ln>
        </p:spPr>
      </p:sp>
      <p:sp>
        <p:nvSpPr>
          <p:cNvPr id="33795" name="Zástupný symbol poznámok 2"/>
          <p:cNvSpPr>
            <a:spLocks noGrp="1"/>
          </p:cNvSpPr>
          <p:nvPr>
            <p:ph type="body" idx="1"/>
          </p:nvPr>
        </p:nvSpPr>
        <p:spPr bwMode="auto">
          <a:noFill/>
        </p:spPr>
        <p:txBody>
          <a:bodyPr/>
          <a:lstStyle/>
          <a:p>
            <a:pPr eaLnBrk="1" hangingPunct="1">
              <a:spcBef>
                <a:spcPct val="0"/>
              </a:spcBef>
            </a:pPr>
            <a:endParaRPr lang="sk-SK" altLang="sk-SK"/>
          </a:p>
        </p:txBody>
      </p:sp>
      <p:sp>
        <p:nvSpPr>
          <p:cNvPr id="33796" name="Zástupný symbol čísla snímky 3"/>
          <p:cNvSpPr>
            <a:spLocks noGrp="1"/>
          </p:cNvSpPr>
          <p:nvPr>
            <p:ph type="sldNum" sz="quarter" idx="5"/>
          </p:nvPr>
        </p:nvSpPr>
        <p:spPr bwMode="auto">
          <a:noFill/>
          <a:ln>
            <a:miter lim="800000"/>
            <a:headEnd/>
            <a:tailEnd/>
          </a:ln>
        </p:spPr>
        <p:txBody>
          <a:bodyPr/>
          <a:lstStyle/>
          <a:p>
            <a:fld id="{E858E3EA-70EE-4046-AAF7-B753A50B636E}" type="slidenum">
              <a:rPr lang="sk-SK" altLang="sk-SK">
                <a:solidFill>
                  <a:srgbClr val="000000"/>
                </a:solidFill>
              </a:rPr>
              <a:pPr/>
              <a:t>9</a:t>
            </a:fld>
            <a:endParaRPr lang="sk-SK" altLang="sk-SK">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742950" y="2130426"/>
            <a:ext cx="8420100" cy="1470025"/>
          </a:xfrm>
        </p:spPr>
        <p:txBody>
          <a:bodyPr/>
          <a:lstStyle/>
          <a:p>
            <a:r>
              <a:rPr lang="sk-SK"/>
              <a:t>Upravte štýly predlohy textu</a:t>
            </a:r>
          </a:p>
        </p:txBody>
      </p:sp>
      <p:sp>
        <p:nvSpPr>
          <p:cNvPr id="3" name="Podnadpis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a:t>Upravte štýl predlohy podnadpisov</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F8E082D8-0FF7-48BE-89E6-B63000F8446F}" type="slidenum">
              <a:rPr lang="sk-SK" altLang="sk-SK"/>
              <a:pPr>
                <a:defRPr/>
              </a:pPr>
              <a:t>‹#›</a:t>
            </a:fld>
            <a:endParaRPr lang="sk-SK" alt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E0156DDB-D1A5-4096-AD64-1F01CA53912A}" type="slidenum">
              <a:rPr lang="sk-SK" altLang="sk-SK"/>
              <a:pPr>
                <a:defRPr/>
              </a:pPr>
              <a:t>‹#›</a:t>
            </a:fld>
            <a:endParaRPr lang="sk-SK" alt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7181850" y="274639"/>
            <a:ext cx="2228850" cy="5851525"/>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495300" y="274639"/>
            <a:ext cx="6521450" cy="5851525"/>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ED2CDAA2-BCDD-470A-81B7-C2D090F26D9D}" type="slidenum">
              <a:rPr lang="sk-SK" altLang="sk-SK"/>
              <a:pPr>
                <a:defRPr/>
              </a:pPr>
              <a:t>‹#›</a:t>
            </a:fld>
            <a:endParaRPr lang="sk-SK" altLang="sk-SK"/>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742950" y="2130430"/>
            <a:ext cx="8420100" cy="1470025"/>
          </a:xfrm>
        </p:spPr>
        <p:txBody>
          <a:bodyPr/>
          <a:lstStyle/>
          <a:p>
            <a:r>
              <a:rPr lang="sk-SK"/>
              <a:t>Upravte štýly predlohy textu</a:t>
            </a:r>
          </a:p>
        </p:txBody>
      </p:sp>
      <p:sp>
        <p:nvSpPr>
          <p:cNvPr id="3" name="Podnadpis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a:t>Upravte štýl predlohy podnadpisov</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6B1A5B61-E023-4E33-9C1B-B0977BC2303C}" type="slidenum">
              <a:rPr lang="sk-SK" altLang="sk-SK"/>
              <a:pPr>
                <a:defRPr/>
              </a:pPr>
              <a:t>‹#›</a:t>
            </a:fld>
            <a:endParaRPr lang="sk-SK" altLang="sk-SK"/>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98E6CEB6-A73F-42C3-A940-39C417934C1A}" type="slidenum">
              <a:rPr lang="sk-SK" altLang="sk-SK"/>
              <a:pPr>
                <a:defRPr/>
              </a:pPr>
              <a:t>‹#›</a:t>
            </a:fld>
            <a:endParaRPr lang="sk-SK" altLang="sk-SK"/>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82506" y="4406905"/>
            <a:ext cx="8420100" cy="1362075"/>
          </a:xfrm>
        </p:spPr>
        <p:txBody>
          <a:bodyPr anchor="t"/>
          <a:lstStyle>
            <a:lvl1pPr algn="l">
              <a:defRPr sz="4000" b="1" cap="all"/>
            </a:lvl1pPr>
          </a:lstStyle>
          <a:p>
            <a:r>
              <a:rPr lang="sk-SK"/>
              <a:t>Upravte štýly predlohy textu</a:t>
            </a:r>
          </a:p>
        </p:txBody>
      </p:sp>
      <p:sp>
        <p:nvSpPr>
          <p:cNvPr id="3" name="Zástupný symbol textu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a:t>Upravte štýl predlohy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DE3EC477-3A23-4C38-9197-9AFDE8BBA048}" type="slidenum">
              <a:rPr lang="sk-SK" altLang="sk-SK"/>
              <a:pPr>
                <a:defRPr/>
              </a:pPr>
              <a:t>‹#›</a:t>
            </a:fld>
            <a:endParaRPr lang="sk-SK" altLang="sk-SK"/>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43EDCA40-5163-4886-AC0F-A2E0B9B56CF2}" type="slidenum">
              <a:rPr lang="sk-SK" altLang="sk-SK"/>
              <a:pPr>
                <a:defRPr/>
              </a:pPr>
              <a:t>‹#›</a:t>
            </a:fld>
            <a:endParaRPr lang="sk-SK" altLang="sk-SK"/>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a:t>Upravte štýly predlohy textu</a:t>
            </a:r>
          </a:p>
        </p:txBody>
      </p:sp>
      <p:sp>
        <p:nvSpPr>
          <p:cNvPr id="3" name="Zástupný symbol textu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8"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9" name="Rectangle 6"/>
          <p:cNvSpPr>
            <a:spLocks noGrp="1" noChangeArrowheads="1"/>
          </p:cNvSpPr>
          <p:nvPr>
            <p:ph type="sldNum" sz="quarter" idx="12"/>
          </p:nvPr>
        </p:nvSpPr>
        <p:spPr>
          <a:ln/>
        </p:spPr>
        <p:txBody>
          <a:bodyPr/>
          <a:lstStyle>
            <a:lvl1pPr>
              <a:defRPr/>
            </a:lvl1pPr>
          </a:lstStyle>
          <a:p>
            <a:pPr>
              <a:defRPr/>
            </a:pPr>
            <a:fld id="{6C805135-EA58-4561-8D04-F693E3DC4AB8}" type="slidenum">
              <a:rPr lang="sk-SK" altLang="sk-SK"/>
              <a:pPr>
                <a:defRPr/>
              </a:pPr>
              <a:t>‹#›</a:t>
            </a:fld>
            <a:endParaRPr lang="sk-SK" altLang="sk-SK"/>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4"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5" name="Rectangle 6"/>
          <p:cNvSpPr>
            <a:spLocks noGrp="1" noChangeArrowheads="1"/>
          </p:cNvSpPr>
          <p:nvPr>
            <p:ph type="sldNum" sz="quarter" idx="12"/>
          </p:nvPr>
        </p:nvSpPr>
        <p:spPr>
          <a:ln/>
        </p:spPr>
        <p:txBody>
          <a:bodyPr/>
          <a:lstStyle>
            <a:lvl1pPr>
              <a:defRPr/>
            </a:lvl1pPr>
          </a:lstStyle>
          <a:p>
            <a:pPr>
              <a:defRPr/>
            </a:pPr>
            <a:fld id="{E5446846-12E6-40F5-A444-FFFBC59F3D8F}" type="slidenum">
              <a:rPr lang="sk-SK" altLang="sk-SK"/>
              <a:pPr>
                <a:defRPr/>
              </a:pPr>
              <a:t>‹#›</a:t>
            </a:fld>
            <a:endParaRPr lang="sk-SK" altLang="sk-SK"/>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3"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4" name="Rectangle 6"/>
          <p:cNvSpPr>
            <a:spLocks noGrp="1" noChangeArrowheads="1"/>
          </p:cNvSpPr>
          <p:nvPr>
            <p:ph type="sldNum" sz="quarter" idx="12"/>
          </p:nvPr>
        </p:nvSpPr>
        <p:spPr>
          <a:ln/>
        </p:spPr>
        <p:txBody>
          <a:bodyPr/>
          <a:lstStyle>
            <a:lvl1pPr>
              <a:defRPr/>
            </a:lvl1pPr>
          </a:lstStyle>
          <a:p>
            <a:pPr>
              <a:defRPr/>
            </a:pPr>
            <a:fld id="{9F892096-9988-4E84-8692-19AD44CBF530}" type="slidenum">
              <a:rPr lang="sk-SK" altLang="sk-SK"/>
              <a:pPr>
                <a:defRPr/>
              </a:pPr>
              <a:t>‹#›</a:t>
            </a:fld>
            <a:endParaRPr lang="sk-SK" altLang="sk-SK"/>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95300" y="273050"/>
            <a:ext cx="3259006" cy="1162050"/>
          </a:xfrm>
        </p:spPr>
        <p:txBody>
          <a:bodyPr anchor="b"/>
          <a:lstStyle>
            <a:lvl1pPr algn="l">
              <a:defRPr sz="2000" b="1"/>
            </a:lvl1pPr>
          </a:lstStyle>
          <a:p>
            <a:r>
              <a:rPr lang="sk-SK"/>
              <a:t>Upravte štýly predlohy textu</a:t>
            </a:r>
          </a:p>
        </p:txBody>
      </p:sp>
      <p:sp>
        <p:nvSpPr>
          <p:cNvPr id="3" name="Zástupný symbol obsahu 2"/>
          <p:cNvSpPr>
            <a:spLocks noGrp="1"/>
          </p:cNvSpPr>
          <p:nvPr>
            <p:ph idx="1"/>
          </p:nvPr>
        </p:nvSpPr>
        <p:spPr>
          <a:xfrm>
            <a:off x="3872972"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386777B4-A72D-41CE-87DC-8F010CE653CE}" type="slidenum">
              <a:rPr lang="sk-SK" altLang="sk-SK"/>
              <a:pPr>
                <a:defRPr/>
              </a:pPr>
              <a:t>‹#›</a:t>
            </a:fld>
            <a:endParaRPr lang="sk-SK" alt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A649FDE3-F4F3-42A8-852C-0C9DA3F3958F}" type="slidenum">
              <a:rPr lang="sk-SK" altLang="sk-SK"/>
              <a:pPr>
                <a:defRPr/>
              </a:pPr>
              <a:t>‹#›</a:t>
            </a:fld>
            <a:endParaRPr lang="sk-SK" altLang="sk-SK"/>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941645" y="4800600"/>
            <a:ext cx="5943600" cy="566738"/>
          </a:xfrm>
        </p:spPr>
        <p:txBody>
          <a:bodyPr anchor="b"/>
          <a:lstStyle>
            <a:lvl1pPr algn="l">
              <a:defRPr sz="2000" b="1"/>
            </a:lvl1pPr>
          </a:lstStyle>
          <a:p>
            <a:r>
              <a:rPr lang="sk-SK"/>
              <a:t>Upravte štýly predlohy textu</a:t>
            </a:r>
          </a:p>
        </p:txBody>
      </p:sp>
      <p:sp>
        <p:nvSpPr>
          <p:cNvPr id="3" name="Zástupný symbol obrázka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dirty="0"/>
          </a:p>
        </p:txBody>
      </p:sp>
      <p:sp>
        <p:nvSpPr>
          <p:cNvPr id="4" name="Zástupný symbol textu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74207B8C-2320-423B-ADD4-021ADFD945B8}" type="slidenum">
              <a:rPr lang="sk-SK" altLang="sk-SK"/>
              <a:pPr>
                <a:defRPr/>
              </a:pPr>
              <a:t>‹#›</a:t>
            </a:fld>
            <a:endParaRPr lang="sk-SK" altLang="sk-SK"/>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3255541E-6533-43FC-8159-29B2C15BC1EA}" type="slidenum">
              <a:rPr lang="sk-SK" altLang="sk-SK"/>
              <a:pPr>
                <a:defRPr/>
              </a:pPr>
              <a:t>‹#›</a:t>
            </a:fld>
            <a:endParaRPr lang="sk-SK" altLang="sk-SK"/>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7181850" y="274643"/>
            <a:ext cx="2228850" cy="5851525"/>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495300" y="274643"/>
            <a:ext cx="6521450" cy="5851525"/>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91FAC5C6-4B70-4AF7-9DE5-DB18C506E387}" type="slidenum">
              <a:rPr lang="sk-SK" altLang="sk-SK"/>
              <a:pPr>
                <a:defRPr/>
              </a:pPr>
              <a:t>‹#›</a:t>
            </a:fld>
            <a:endParaRPr lang="sk-SK" alt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82506" y="4406901"/>
            <a:ext cx="8420100" cy="1362075"/>
          </a:xfrm>
        </p:spPr>
        <p:txBody>
          <a:bodyPr anchor="t"/>
          <a:lstStyle>
            <a:lvl1pPr algn="l">
              <a:defRPr sz="4000" b="1" cap="all"/>
            </a:lvl1pPr>
          </a:lstStyle>
          <a:p>
            <a:r>
              <a:rPr lang="sk-SK"/>
              <a:t>Upravte štýly predlohy textu</a:t>
            </a:r>
          </a:p>
        </p:txBody>
      </p:sp>
      <p:sp>
        <p:nvSpPr>
          <p:cNvPr id="3" name="Zástupný symbol textu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k-SK"/>
              <a:t>Upravte štýl predlohy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6" name="Rectangle 6"/>
          <p:cNvSpPr>
            <a:spLocks noGrp="1" noChangeArrowheads="1"/>
          </p:cNvSpPr>
          <p:nvPr>
            <p:ph type="sldNum" sz="quarter" idx="12"/>
          </p:nvPr>
        </p:nvSpPr>
        <p:spPr>
          <a:ln/>
        </p:spPr>
        <p:txBody>
          <a:bodyPr/>
          <a:lstStyle>
            <a:lvl1pPr>
              <a:defRPr/>
            </a:lvl1pPr>
          </a:lstStyle>
          <a:p>
            <a:pPr>
              <a:defRPr/>
            </a:pPr>
            <a:fld id="{A8081699-A8CB-4852-ABCA-05BCCE8E4C10}" type="slidenum">
              <a:rPr lang="sk-SK" altLang="sk-SK"/>
              <a:pPr>
                <a:defRPr/>
              </a:pPr>
              <a:t>‹#›</a:t>
            </a:fld>
            <a:endParaRPr lang="sk-SK" alt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E8A22B59-28B9-466E-9FA0-F65E0F383778}" type="slidenum">
              <a:rPr lang="sk-SK" altLang="sk-SK"/>
              <a:pPr>
                <a:defRPr/>
              </a:pPr>
              <a:t>‹#›</a:t>
            </a:fld>
            <a:endParaRPr lang="sk-SK" alt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a:t>Upravte štýly predlohy textu</a:t>
            </a:r>
          </a:p>
        </p:txBody>
      </p:sp>
      <p:sp>
        <p:nvSpPr>
          <p:cNvPr id="3" name="Zástupný symbol textu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8"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9" name="Rectangle 6"/>
          <p:cNvSpPr>
            <a:spLocks noGrp="1" noChangeArrowheads="1"/>
          </p:cNvSpPr>
          <p:nvPr>
            <p:ph type="sldNum" sz="quarter" idx="12"/>
          </p:nvPr>
        </p:nvSpPr>
        <p:spPr>
          <a:ln/>
        </p:spPr>
        <p:txBody>
          <a:bodyPr/>
          <a:lstStyle>
            <a:lvl1pPr>
              <a:defRPr/>
            </a:lvl1pPr>
          </a:lstStyle>
          <a:p>
            <a:pPr>
              <a:defRPr/>
            </a:pPr>
            <a:fld id="{1F36282B-561D-4D71-B6C6-9EC48FA6A9D7}" type="slidenum">
              <a:rPr lang="sk-SK" altLang="sk-SK"/>
              <a:pPr>
                <a:defRPr/>
              </a:pPr>
              <a:t>‹#›</a:t>
            </a:fld>
            <a:endParaRPr lang="sk-SK" alt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4"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5" name="Rectangle 6"/>
          <p:cNvSpPr>
            <a:spLocks noGrp="1" noChangeArrowheads="1"/>
          </p:cNvSpPr>
          <p:nvPr>
            <p:ph type="sldNum" sz="quarter" idx="12"/>
          </p:nvPr>
        </p:nvSpPr>
        <p:spPr>
          <a:ln/>
        </p:spPr>
        <p:txBody>
          <a:bodyPr/>
          <a:lstStyle>
            <a:lvl1pPr>
              <a:defRPr/>
            </a:lvl1pPr>
          </a:lstStyle>
          <a:p>
            <a:pPr>
              <a:defRPr/>
            </a:pPr>
            <a:fld id="{6EF1AC6C-5E4C-40F9-95F2-187AA106F85D}" type="slidenum">
              <a:rPr lang="sk-SK" altLang="sk-SK"/>
              <a:pPr>
                <a:defRPr/>
              </a:pPr>
              <a:t>‹#›</a:t>
            </a:fld>
            <a:endParaRPr lang="sk-SK" alt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3"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4" name="Rectangle 6"/>
          <p:cNvSpPr>
            <a:spLocks noGrp="1" noChangeArrowheads="1"/>
          </p:cNvSpPr>
          <p:nvPr>
            <p:ph type="sldNum" sz="quarter" idx="12"/>
          </p:nvPr>
        </p:nvSpPr>
        <p:spPr>
          <a:ln/>
        </p:spPr>
        <p:txBody>
          <a:bodyPr/>
          <a:lstStyle>
            <a:lvl1pPr>
              <a:defRPr/>
            </a:lvl1pPr>
          </a:lstStyle>
          <a:p>
            <a:pPr>
              <a:defRPr/>
            </a:pPr>
            <a:fld id="{97631889-EC36-4CF0-BD37-C5435712B2D4}" type="slidenum">
              <a:rPr lang="sk-SK" altLang="sk-SK"/>
              <a:pPr>
                <a:defRPr/>
              </a:pPr>
              <a:t>‹#›</a:t>
            </a:fld>
            <a:endParaRPr lang="sk-SK" alt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95300" y="273050"/>
            <a:ext cx="3259006" cy="1162050"/>
          </a:xfrm>
        </p:spPr>
        <p:txBody>
          <a:bodyPr anchor="b"/>
          <a:lstStyle>
            <a:lvl1pPr algn="l">
              <a:defRPr sz="2000" b="1"/>
            </a:lvl1pPr>
          </a:lstStyle>
          <a:p>
            <a:r>
              <a:rPr lang="sk-SK"/>
              <a:t>Upravte štýly predlohy textu</a:t>
            </a:r>
          </a:p>
        </p:txBody>
      </p:sp>
      <p:sp>
        <p:nvSpPr>
          <p:cNvPr id="3" name="Zástupný symbol obsahu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61F4683E-CBC6-45E0-924D-23B7B135D105}" type="slidenum">
              <a:rPr lang="sk-SK" altLang="sk-SK"/>
              <a:pPr>
                <a:defRPr/>
              </a:pPr>
              <a:t>‹#›</a:t>
            </a:fld>
            <a:endParaRPr lang="sk-SK" alt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941645" y="4800600"/>
            <a:ext cx="5943600" cy="566738"/>
          </a:xfrm>
        </p:spPr>
        <p:txBody>
          <a:bodyPr anchor="b"/>
          <a:lstStyle>
            <a:lvl1pPr algn="l">
              <a:defRPr sz="2000" b="1"/>
            </a:lvl1pPr>
          </a:lstStyle>
          <a:p>
            <a:r>
              <a:rPr lang="sk-SK"/>
              <a:t>Upravte štýly predlohy textu</a:t>
            </a:r>
          </a:p>
        </p:txBody>
      </p:sp>
      <p:sp>
        <p:nvSpPr>
          <p:cNvPr id="3" name="Zástupný symbol obrázka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dirty="0"/>
          </a:p>
        </p:txBody>
      </p:sp>
      <p:sp>
        <p:nvSpPr>
          <p:cNvPr id="4" name="Zástupný symbol textu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Upravte štýl predlohy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sk-SK"/>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sk-SK"/>
          </a:p>
        </p:txBody>
      </p:sp>
      <p:sp>
        <p:nvSpPr>
          <p:cNvPr id="7" name="Rectangle 6"/>
          <p:cNvSpPr>
            <a:spLocks noGrp="1" noChangeArrowheads="1"/>
          </p:cNvSpPr>
          <p:nvPr>
            <p:ph type="sldNum" sz="quarter" idx="12"/>
          </p:nvPr>
        </p:nvSpPr>
        <p:spPr>
          <a:ln/>
        </p:spPr>
        <p:txBody>
          <a:bodyPr/>
          <a:lstStyle>
            <a:lvl1pPr>
              <a:defRPr/>
            </a:lvl1pPr>
          </a:lstStyle>
          <a:p>
            <a:pPr>
              <a:defRPr/>
            </a:pPr>
            <a:fld id="{813E6331-4991-407F-9C72-056885676A17}" type="slidenum">
              <a:rPr lang="sk-SK" altLang="sk-SK"/>
              <a:pPr>
                <a:defRPr/>
              </a:pPr>
              <a:t>‹#›</a:t>
            </a:fld>
            <a:endParaRPr lang="sk-SK" alt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altLang="sk-SK"/>
              <a:t>Kliknite sem a upravte štýl predlohy nadpisov.</a:t>
            </a:r>
          </a:p>
        </p:txBody>
      </p:sp>
      <p:sp>
        <p:nvSpPr>
          <p:cNvPr id="1027"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altLang="sk-SK"/>
              <a:t>Kliknite sem a upravte štýly predlohy textu.</a:t>
            </a:r>
          </a:p>
          <a:p>
            <a:pPr lvl="1"/>
            <a:r>
              <a:rPr lang="sk-SK" altLang="sk-SK"/>
              <a:t>Druhá úroveň</a:t>
            </a:r>
          </a:p>
          <a:p>
            <a:pPr lvl="2"/>
            <a:r>
              <a:rPr lang="sk-SK" altLang="sk-SK"/>
              <a:t>Tretia úroveň</a:t>
            </a:r>
          </a:p>
          <a:p>
            <a:pPr lvl="3"/>
            <a:r>
              <a:rPr lang="sk-SK" altLang="sk-SK"/>
              <a:t>Štvrtá úroveň</a:t>
            </a:r>
          </a:p>
          <a:p>
            <a:pPr lvl="4"/>
            <a:r>
              <a:rPr lang="sk-SK" altLang="sk-SK"/>
              <a:t>Piata úroveň</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endParaRPr lang="sk-SK" altLang="sk-SK"/>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endParaRPr lang="sk-SK" altLang="sk-SK"/>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14B3A4F9-C2AC-41B8-B2D9-11A90CD4A8DA}" type="slidenum">
              <a:rPr lang="sk-SK" altLang="sk-SK"/>
              <a:pPr>
                <a:defRPr/>
              </a:pPr>
              <a:t>‹#›</a:t>
            </a:fld>
            <a:endParaRPr lang="sk-SK" altLang="sk-SK"/>
          </a:p>
        </p:txBody>
      </p: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altLang="sk-SK"/>
              <a:t>Kliknite sem a upravte štýl predlohy nadpisov.</a:t>
            </a:r>
          </a:p>
        </p:txBody>
      </p:sp>
      <p:sp>
        <p:nvSpPr>
          <p:cNvPr id="2051"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altLang="sk-SK"/>
              <a:t>Kliknite sem a upravte štýly predlohy textu.</a:t>
            </a:r>
          </a:p>
          <a:p>
            <a:pPr lvl="1"/>
            <a:r>
              <a:rPr lang="sk-SK" altLang="sk-SK"/>
              <a:t>Druhá úroveň</a:t>
            </a:r>
          </a:p>
          <a:p>
            <a:pPr lvl="2"/>
            <a:r>
              <a:rPr lang="sk-SK" altLang="sk-SK"/>
              <a:t>Tretia úroveň</a:t>
            </a:r>
          </a:p>
          <a:p>
            <a:pPr lvl="3"/>
            <a:r>
              <a:rPr lang="sk-SK" altLang="sk-SK"/>
              <a:t>Štvrtá úroveň</a:t>
            </a:r>
          </a:p>
          <a:p>
            <a:pPr lvl="4"/>
            <a:r>
              <a:rPr lang="sk-SK" altLang="sk-SK"/>
              <a:t>Piata úroveň</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smtClean="0">
                <a:solidFill>
                  <a:srgbClr val="000000"/>
                </a:solidFill>
              </a:defRPr>
            </a:lvl1pPr>
          </a:lstStyle>
          <a:p>
            <a:pPr>
              <a:defRPr/>
            </a:pPr>
            <a:endParaRPr lang="sk-SK" altLang="sk-SK"/>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smtClean="0">
                <a:solidFill>
                  <a:srgbClr val="000000"/>
                </a:solidFill>
              </a:defRPr>
            </a:lvl1pPr>
          </a:lstStyle>
          <a:p>
            <a:pPr>
              <a:defRPr/>
            </a:pPr>
            <a:endParaRPr lang="sk-SK" altLang="sk-SK"/>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smtClean="0">
                <a:solidFill>
                  <a:srgbClr val="000000"/>
                </a:solidFill>
              </a:defRPr>
            </a:lvl1pPr>
          </a:lstStyle>
          <a:p>
            <a:pPr>
              <a:defRPr/>
            </a:pPr>
            <a:fld id="{F873DAE8-006C-479D-A002-3B2EB8F8C277}" type="slidenum">
              <a:rPr lang="sk-SK" altLang="sk-SK"/>
              <a:pPr>
                <a:defRPr/>
              </a:pPr>
              <a:t>‹#›</a:t>
            </a:fld>
            <a:endParaRPr lang="sk-SK" altLang="sk-SK"/>
          </a:p>
        </p:txBody>
      </p:sp>
    </p:spTree>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www.slov-lex.sk/legislativne-procesy/-/SK/dokumenty/LP-2017-783" TargetMode="Externa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s://www.slov-lex.sk/legislativne-procesy/-/SK/dokumenty/LP-2017-799" TargetMode="Externa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hyperlink" Target="https://www.slov-lex.sk/" TargetMode="Externa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www.rokovania.sk/Rokovanie.aspx/RokovanieDetail/940" TargetMode="Externa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3074" name="Obrázok 1"/>
          <p:cNvPicPr>
            <a:picLocks noChangeAspect="1"/>
          </p:cNvPicPr>
          <p:nvPr/>
        </p:nvPicPr>
        <p:blipFill>
          <a:blip r:embed="rId4" cstate="print"/>
          <a:srcRect/>
          <a:stretch>
            <a:fillRect/>
          </a:stretch>
        </p:blipFill>
        <p:spPr bwMode="auto">
          <a:xfrm>
            <a:off x="1588" y="0"/>
            <a:ext cx="9902825" cy="6858000"/>
          </a:xfrm>
          <a:prstGeom prst="rect">
            <a:avLst/>
          </a:prstGeom>
          <a:noFill/>
          <a:ln w="9525">
            <a:noFill/>
            <a:miter lim="800000"/>
            <a:headEnd/>
            <a:tailEnd/>
          </a:ln>
        </p:spPr>
      </p:pic>
      <p:pic>
        <p:nvPicPr>
          <p:cNvPr id="3075" name="Obrázok 2"/>
          <p:cNvPicPr>
            <a:picLocks noChangeAspect="1"/>
          </p:cNvPicPr>
          <p:nvPr/>
        </p:nvPicPr>
        <p:blipFill>
          <a:blip r:embed="rId5" cstate="print"/>
          <a:srcRect/>
          <a:stretch>
            <a:fillRect/>
          </a:stretch>
        </p:blipFill>
        <p:spPr bwMode="auto">
          <a:xfrm>
            <a:off x="2216150" y="234950"/>
            <a:ext cx="5473700" cy="9620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3314"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631825" y="922338"/>
            <a:ext cx="8864600" cy="723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Legislatívna rada vlády Slovenskej republiky – postavenie, právomoc a pôsobnosť</a:t>
            </a:r>
          </a:p>
          <a:p>
            <a:pPr algn="just" eaLnBrk="0" hangingPunct="0">
              <a:spcBef>
                <a:spcPct val="20000"/>
              </a:spcBef>
            </a:pPr>
            <a:endParaRPr lang="sk-SK" altLang="sk-SK" b="1" dirty="0">
              <a:solidFill>
                <a:srgbClr val="801A2B"/>
              </a:solidFill>
              <a:latin typeface="Verdana" pitchFamily="34" charset="0"/>
            </a:endParaRPr>
          </a:p>
          <a:p>
            <a:pPr algn="just" eaLnBrk="0" hangingPunct="0">
              <a:spcBef>
                <a:spcPct val="20000"/>
              </a:spcBef>
              <a:buFontTx/>
              <a:buChar char="•"/>
            </a:pPr>
            <a:r>
              <a:rPr lang="sk-SK" sz="1400" dirty="0">
                <a:solidFill>
                  <a:srgbClr val="595959"/>
                </a:solidFill>
                <a:latin typeface="Verdana" pitchFamily="34" charset="0"/>
              </a:rPr>
              <a:t>  poradný a koordinačný orgán vlády v oblasti legislatívy</a:t>
            </a:r>
          </a:p>
          <a:p>
            <a:pPr algn="just" eaLnBrk="0" hangingPunct="0">
              <a:spcBef>
                <a:spcPct val="20000"/>
              </a:spcBef>
              <a:buFontTx/>
              <a:buChar char="•"/>
            </a:pPr>
            <a:r>
              <a:rPr lang="sk-SK" altLang="en-US" sz="1400" dirty="0">
                <a:solidFill>
                  <a:srgbClr val="595959"/>
                </a:solidFill>
                <a:latin typeface="Verdana" pitchFamily="34" charset="0"/>
              </a:rPr>
              <a:t>  základné úlohy, práva a povinnosti sú vymedzené v Štatúte LRV SR</a:t>
            </a:r>
          </a:p>
          <a:p>
            <a:pPr algn="just" eaLnBrk="0" hangingPunct="0">
              <a:spcBef>
                <a:spcPct val="20000"/>
              </a:spcBef>
              <a:buFontTx/>
              <a:buChar char="•"/>
            </a:pPr>
            <a:r>
              <a:rPr lang="sk-SK" sz="1400" dirty="0">
                <a:solidFill>
                  <a:srgbClr val="595959"/>
                </a:solidFill>
                <a:latin typeface="Verdana" pitchFamily="34" charset="0"/>
              </a:rPr>
              <a:t>  tvoria ju predseda, podpredseda, tajomník a ďalší členovia</a:t>
            </a:r>
          </a:p>
          <a:p>
            <a:pPr algn="just" eaLnBrk="0" hangingPunct="0">
              <a:spcBef>
                <a:spcPct val="20000"/>
              </a:spcBef>
              <a:buFontTx/>
              <a:buChar char="•"/>
            </a:pPr>
            <a:endParaRPr lang="sk-SK" sz="1400" dirty="0">
              <a:solidFill>
                <a:srgbClr val="595959"/>
              </a:solidFill>
              <a:latin typeface="Verdana" pitchFamily="34" charset="0"/>
            </a:endParaRPr>
          </a:p>
          <a:p>
            <a:pPr algn="just" eaLnBrk="0" hangingPunct="0">
              <a:spcBef>
                <a:spcPct val="20000"/>
              </a:spcBef>
              <a:buFontTx/>
              <a:buChar char="•"/>
            </a:pPr>
            <a:r>
              <a:rPr lang="sk-SK" altLang="en-US" sz="1400" dirty="0">
                <a:solidFill>
                  <a:srgbClr val="595959"/>
                </a:solidFill>
                <a:latin typeface="Verdana" pitchFamily="34" charset="0"/>
              </a:rPr>
              <a:t>  zriadených je 5 Stálych pracovných komisií:</a:t>
            </a:r>
          </a:p>
          <a:p>
            <a:pPr algn="just" eaLnBrk="0" hangingPunct="0">
              <a:spcBef>
                <a:spcPct val="20000"/>
              </a:spcBef>
              <a:buFontTx/>
              <a:buChar char="•"/>
            </a:pPr>
            <a:r>
              <a:rPr lang="sk-SK" sz="1400" dirty="0">
                <a:solidFill>
                  <a:srgbClr val="595959"/>
                </a:solidFill>
                <a:latin typeface="Verdana" pitchFamily="34" charset="0"/>
              </a:rPr>
              <a:t>  Stála pracovná komisia pre finančné právo pri Ministerstve financií Slovenskej republiky</a:t>
            </a:r>
          </a:p>
          <a:p>
            <a:pPr eaLnBrk="0" hangingPunct="0">
              <a:spcBef>
                <a:spcPct val="20000"/>
              </a:spcBef>
              <a:buFontTx/>
              <a:buChar char="•"/>
            </a:pPr>
            <a:r>
              <a:rPr lang="sk-SK" sz="1400" dirty="0">
                <a:solidFill>
                  <a:srgbClr val="595959"/>
                </a:solidFill>
                <a:latin typeface="Verdana" pitchFamily="34" charset="0"/>
              </a:rPr>
              <a:t>  Stála pracovná komisia pre správne právo pri Ministerstve vnútra Slovenskej republiky</a:t>
            </a:r>
          </a:p>
          <a:p>
            <a:pPr eaLnBrk="0" hangingPunct="0">
              <a:spcBef>
                <a:spcPct val="20000"/>
              </a:spcBef>
              <a:buFontTx/>
              <a:buChar char="•"/>
              <a:tabLst>
                <a:tab pos="266700" algn="l"/>
              </a:tabLst>
            </a:pPr>
            <a:r>
              <a:rPr lang="sk-SK" sz="1400" dirty="0">
                <a:solidFill>
                  <a:srgbClr val="595959"/>
                </a:solidFill>
                <a:latin typeface="Verdana" pitchFamily="34" charset="0"/>
              </a:rPr>
              <a:t>  Stála pracovná komisia pre občianske právo, obchodné právo a trestné právo pri Ministerstve 	spravodlivosti Slovenskej republiky</a:t>
            </a:r>
          </a:p>
          <a:p>
            <a:pPr eaLnBrk="0" hangingPunct="0">
              <a:spcBef>
                <a:spcPct val="20000"/>
              </a:spcBef>
              <a:buFontTx/>
              <a:buChar char="•"/>
              <a:tabLst>
                <a:tab pos="266700" algn="l"/>
              </a:tabLst>
            </a:pPr>
            <a:r>
              <a:rPr lang="sk-SK" sz="1400" dirty="0">
                <a:solidFill>
                  <a:srgbClr val="595959"/>
                </a:solidFill>
                <a:latin typeface="Verdana" pitchFamily="34" charset="0"/>
              </a:rPr>
              <a:t>  Stála pracovná komisia pre technické právne predpisy pri Ministerstve pôdohospodárstva 	a rozvoja vidieka Slovenskej republiky</a:t>
            </a:r>
          </a:p>
          <a:p>
            <a:pPr eaLnBrk="0" hangingPunct="0">
              <a:spcBef>
                <a:spcPct val="20000"/>
              </a:spcBef>
              <a:buFontTx/>
              <a:buChar char="•"/>
              <a:tabLst>
                <a:tab pos="266700" algn="l"/>
              </a:tabLst>
            </a:pPr>
            <a:r>
              <a:rPr lang="sk-SK" sz="1400" dirty="0">
                <a:solidFill>
                  <a:srgbClr val="595959"/>
                </a:solidFill>
                <a:latin typeface="Verdana" pitchFamily="34" charset="0"/>
              </a:rPr>
              <a:t>  Stála pracovná komisia na posudzovanie vybraných vplyvov pri Ministerstve hospodárstva 	Slovenskej republiky</a:t>
            </a:r>
            <a:endParaRPr lang="sk-SK" altLang="en-US" sz="1400" dirty="0">
              <a:solidFill>
                <a:srgbClr val="595959"/>
              </a:solidFill>
              <a:latin typeface="Verdana" pitchFamily="34" charset="0"/>
            </a:endParaRPr>
          </a:p>
          <a:p>
            <a:pPr algn="just" eaLnBrk="0" hangingPunct="0">
              <a:spcBef>
                <a:spcPct val="20000"/>
              </a:spcBef>
            </a:pPr>
            <a:r>
              <a:rPr lang="sk-SK" altLang="en-US" sz="1400" dirty="0">
                <a:solidFill>
                  <a:srgbClr val="595959"/>
                </a:solidFill>
                <a:latin typeface="Verdana" pitchFamily="34" charset="0"/>
              </a:rPr>
              <a:t> </a:t>
            </a:r>
          </a:p>
          <a:p>
            <a:pPr algn="just" eaLnBrk="0" hangingPunct="0">
              <a:spcBef>
                <a:spcPct val="20000"/>
              </a:spcBef>
              <a:buFontTx/>
              <a:buChar char="•"/>
              <a:tabLst>
                <a:tab pos="266700" algn="l"/>
              </a:tabLst>
            </a:pPr>
            <a:r>
              <a:rPr lang="sk-SK" sz="1400" dirty="0">
                <a:solidFill>
                  <a:srgbClr val="595959"/>
                </a:solidFill>
                <a:latin typeface="Verdana" pitchFamily="34" charset="0"/>
              </a:rPr>
              <a:t>  Stále pracovné komisie posudzujú návrhy vyhlášok, výnosov a nariadení vlády SR a na 	základe uznesenia LRV SR prerokúvajú a posudzujú aj návrhy zákonov a nariadení vlády SR</a:t>
            </a:r>
          </a:p>
          <a:p>
            <a:pPr>
              <a:lnSpc>
                <a:spcPct val="150000"/>
              </a:lnSpc>
            </a:pPr>
            <a:endParaRPr lang="sk-SK" altLang="en-US" dirty="0"/>
          </a:p>
          <a:p>
            <a:pPr>
              <a:lnSpc>
                <a:spcPct val="150000"/>
              </a:lnSpc>
            </a:pPr>
            <a:endParaRPr lang="sk-SK" altLang="en-US" dirty="0"/>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4338"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631825" y="922338"/>
            <a:ext cx="8864600" cy="628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Hospodárska a sociálna rada vlády SR – postavenie, právomoc a pôsobnosť</a:t>
            </a:r>
            <a:endParaRPr lang="sk-SK" altLang="sk-SK" b="1" dirty="0">
              <a:solidFill>
                <a:schemeClr val="tx1">
                  <a:lumMod val="65000"/>
                  <a:lumOff val="35000"/>
                </a:schemeClr>
              </a:solidFill>
              <a:latin typeface="Verdana" pitchFamily="34" charset="0"/>
              <a:ea typeface="Verdana" panose="020B0604030504040204" pitchFamily="34" charset="0"/>
              <a:cs typeface="Verdana" panose="020B0604030504040204" pitchFamily="34" charset="0"/>
            </a:endParaRPr>
          </a:p>
          <a:p>
            <a:endParaRPr lang="sk-SK" sz="1400" dirty="0">
              <a:solidFill>
                <a:srgbClr val="595959"/>
              </a:solidFill>
              <a:latin typeface="Verdana" pitchFamily="34" charset="0"/>
            </a:endParaRPr>
          </a:p>
          <a:p>
            <a:pPr algn="just" eaLnBrk="0" hangingPunct="0">
              <a:spcBef>
                <a:spcPct val="20000"/>
              </a:spcBef>
              <a:buFontTx/>
              <a:buChar char="•"/>
            </a:pPr>
            <a:r>
              <a:rPr lang="sk-SK" sz="1400" dirty="0">
                <a:solidFill>
                  <a:srgbClr val="595959"/>
                </a:solidFill>
                <a:latin typeface="Verdana" pitchFamily="34" charset="0"/>
              </a:rPr>
              <a:t>   konzultačný a dohodovací orgán vlády a sociálnych partnerov na celoštátnej úrovni</a:t>
            </a:r>
          </a:p>
          <a:p>
            <a:pPr marL="285750" indent="-285750" algn="just" eaLnBrk="0" hangingPunct="0">
              <a:spcBef>
                <a:spcPct val="20000"/>
              </a:spcBef>
              <a:buFontTx/>
              <a:buChar char="•"/>
              <a:tabLst>
                <a:tab pos="266700" algn="l"/>
              </a:tabLst>
            </a:pPr>
            <a:r>
              <a:rPr lang="sk-SK" altLang="en-US" sz="1400" dirty="0">
                <a:solidFill>
                  <a:srgbClr val="595959"/>
                </a:solidFill>
                <a:latin typeface="Verdana" pitchFamily="34" charset="0"/>
              </a:rPr>
              <a:t>základné úlohy, práva a povinnosti vymedzené v z</a:t>
            </a:r>
            <a:r>
              <a:rPr lang="sk-SK" sz="1400" dirty="0">
                <a:solidFill>
                  <a:srgbClr val="595959"/>
                </a:solidFill>
                <a:latin typeface="Verdana" pitchFamily="34" charset="0"/>
              </a:rPr>
              <a:t>ákone č. 103/2007 Z. z. o trojstranných  konzultáciách na celoštátnej úrovni a o zmene a doplnení niektorých zákonov (zákon o tripartite)</a:t>
            </a:r>
          </a:p>
          <a:p>
            <a:pPr marL="285750" indent="-285750" algn="just" eaLnBrk="0" hangingPunct="0">
              <a:spcBef>
                <a:spcPct val="20000"/>
              </a:spcBef>
              <a:buFontTx/>
              <a:buChar char="•"/>
              <a:tabLst>
                <a:tab pos="266700" algn="l"/>
              </a:tabLst>
            </a:pPr>
            <a:r>
              <a:rPr lang="sk-SK" sz="1400" dirty="0">
                <a:solidFill>
                  <a:srgbClr val="595959"/>
                </a:solidFill>
                <a:latin typeface="Verdana" pitchFamily="34" charset="0"/>
              </a:rPr>
              <a:t>má 21 členov, z toho je sedem zástupcov vymenovaných vládou, sedem zástupcov vymenovaných reprezentatívnymi združeniami zamestnávateľov, sedem zástupcov vymenovaných reprezentatívnymi združeniami odborových zväzov</a:t>
            </a:r>
          </a:p>
          <a:p>
            <a:pPr algn="just" eaLnBrk="0" hangingPunct="0">
              <a:spcBef>
                <a:spcPct val="20000"/>
              </a:spcBef>
              <a:tabLst>
                <a:tab pos="266700" algn="l"/>
              </a:tabLst>
            </a:pPr>
            <a:endParaRPr lang="sk-SK" sz="1400" dirty="0">
              <a:solidFill>
                <a:srgbClr val="595959"/>
              </a:solidFill>
              <a:latin typeface="Verdana" pitchFamily="34" charset="0"/>
            </a:endParaRPr>
          </a:p>
          <a:p>
            <a:pPr marL="285750" indent="-285750" algn="just" eaLnBrk="0" hangingPunct="0">
              <a:spcBef>
                <a:spcPct val="20000"/>
              </a:spcBef>
              <a:buFontTx/>
              <a:buChar char="•"/>
              <a:tabLst>
                <a:tab pos="266700" algn="l"/>
              </a:tabLst>
            </a:pPr>
            <a:r>
              <a:rPr lang="sk-SK" sz="1400" dirty="0">
                <a:solidFill>
                  <a:srgbClr val="595959"/>
                </a:solidFill>
                <a:latin typeface="Verdana" pitchFamily="34" charset="0"/>
              </a:rPr>
              <a:t>povinne pripomienkujúce subjekty, ak ide o </a:t>
            </a:r>
            <a:r>
              <a:rPr lang="sk-SK" sz="1400" b="1" dirty="0">
                <a:solidFill>
                  <a:srgbClr val="595959"/>
                </a:solidFill>
                <a:latin typeface="Verdana" pitchFamily="34" charset="0"/>
              </a:rPr>
              <a:t>návrh zákona týkajúci sa hospodárskych a sociálnych záujmov</a:t>
            </a:r>
            <a:r>
              <a:rPr lang="sk-SK" sz="1400" dirty="0">
                <a:solidFill>
                  <a:srgbClr val="595959"/>
                </a:solidFill>
                <a:latin typeface="Verdana" pitchFamily="34" charset="0"/>
              </a:rPr>
              <a:t>, majú možnosť uplatniť zásadnú pripomienku (povinnosť sa vysporiadať s pripomienkou)</a:t>
            </a:r>
          </a:p>
          <a:p>
            <a:pPr marL="285750" indent="-285750" algn="just" eaLnBrk="0" hangingPunct="0">
              <a:spcBef>
                <a:spcPct val="20000"/>
              </a:spcBef>
              <a:buFontTx/>
              <a:buChar char="•"/>
              <a:tabLst>
                <a:tab pos="266700" algn="l"/>
              </a:tabLst>
            </a:pPr>
            <a:r>
              <a:rPr lang="sk-SK" sz="1400" dirty="0">
                <a:solidFill>
                  <a:srgbClr val="595959"/>
                </a:solidFill>
                <a:latin typeface="Verdana" pitchFamily="34" charset="0"/>
              </a:rPr>
              <a:t>pre pripomienkujúce subjekty je </a:t>
            </a:r>
            <a:r>
              <a:rPr lang="sk-SK" sz="1400" b="1" dirty="0">
                <a:solidFill>
                  <a:srgbClr val="595959"/>
                </a:solidFill>
                <a:latin typeface="Verdana" pitchFamily="34" charset="0"/>
              </a:rPr>
              <a:t>efektívnejšie uplatňovať pripomienky prostredníctvom povinne pripomienkujúcich  subjektov</a:t>
            </a:r>
            <a:r>
              <a:rPr lang="sk-SK" sz="1400" dirty="0">
                <a:solidFill>
                  <a:srgbClr val="595959"/>
                </a:solidFill>
                <a:latin typeface="Verdana" pitchFamily="34" charset="0"/>
              </a:rPr>
              <a:t> (zástupcov zamestnávateľov a zástupcov zamestnancov v zmysle zákona o tripartite – Asociácia zamestnávateľských zväzov </a:t>
            </a:r>
            <a:r>
              <a:rPr lang="sk-SK" sz="1400">
                <a:solidFill>
                  <a:srgbClr val="595959"/>
                </a:solidFill>
                <a:latin typeface="Verdana" pitchFamily="34" charset="0"/>
              </a:rPr>
              <a:t>a združení SR, </a:t>
            </a:r>
            <a:r>
              <a:rPr lang="sk-SK" sz="1400" dirty="0">
                <a:solidFill>
                  <a:srgbClr val="595959"/>
                </a:solidFill>
                <a:latin typeface="Verdana" pitchFamily="34" charset="0"/>
              </a:rPr>
              <a:t>Republiková </a:t>
            </a:r>
            <a:r>
              <a:rPr lang="sk-SK" sz="1400">
                <a:solidFill>
                  <a:srgbClr val="595959"/>
                </a:solidFill>
                <a:latin typeface="Verdana" pitchFamily="34" charset="0"/>
              </a:rPr>
              <a:t>únia zamestnávateľov) </a:t>
            </a:r>
            <a:endParaRPr lang="sk-SK" sz="1400" dirty="0">
              <a:solidFill>
                <a:srgbClr val="595959"/>
              </a:solidFill>
              <a:latin typeface="Verdana" pitchFamily="34" charset="0"/>
            </a:endParaRPr>
          </a:p>
          <a:p>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endParaRPr lang="sk-SK" sz="14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algn="just" eaLnBrk="0" hangingPunct="0">
              <a:spcBef>
                <a:spcPct val="20000"/>
              </a:spcBef>
              <a:buFontTx/>
              <a:buChar char="•"/>
            </a:pPr>
            <a:endParaRPr lang="sk-SK" altLang="en-US" sz="1400" dirty="0">
              <a:solidFill>
                <a:srgbClr val="595959"/>
              </a:solidFill>
              <a:latin typeface="Verdana" pitchFamily="34" charset="0"/>
            </a:endParaRPr>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536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631825" y="836613"/>
            <a:ext cx="8208963" cy="6792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Náležitosti návrhu zákona predkladaného na pripomienkové konanie podľa čl. 17 Legislatívnych pravidiel vlády SR</a:t>
            </a:r>
          </a:p>
          <a:p>
            <a:pPr algn="just" eaLnBrk="0" hangingPunct="0">
              <a:spcBef>
                <a:spcPct val="20000"/>
              </a:spcBef>
            </a:pPr>
            <a:endParaRPr lang="sk-SK" altLang="sk-SK" b="1" dirty="0">
              <a:solidFill>
                <a:srgbClr val="801A2B"/>
              </a:solidFill>
              <a:latin typeface="Verdana" pitchFamily="34" charset="0"/>
            </a:endParaRPr>
          </a:p>
          <a:p>
            <a:pPr eaLnBrk="0" hangingPunct="0">
              <a:spcBef>
                <a:spcPct val="20000"/>
              </a:spcBef>
              <a:buFontTx/>
              <a:buChar char="•"/>
            </a:pPr>
            <a:r>
              <a:rPr lang="sk-SK" sz="1400" dirty="0">
                <a:solidFill>
                  <a:srgbClr val="595959"/>
                </a:solidFill>
                <a:latin typeface="Verdana" pitchFamily="34" charset="0"/>
              </a:rPr>
              <a:t>  paragrafové znenie (vlastný materiál),</a:t>
            </a:r>
          </a:p>
          <a:p>
            <a:pPr eaLnBrk="0" hangingPunct="0">
              <a:spcBef>
                <a:spcPct val="20000"/>
              </a:spcBef>
              <a:buFontTx/>
              <a:buChar char="•"/>
            </a:pPr>
            <a:r>
              <a:rPr lang="sk-SK" sz="1400" dirty="0">
                <a:solidFill>
                  <a:srgbClr val="595959"/>
                </a:solidFill>
                <a:latin typeface="Verdana" pitchFamily="34" charset="0"/>
              </a:rPr>
              <a:t>  obal materiálu,</a:t>
            </a:r>
          </a:p>
          <a:p>
            <a:pPr eaLnBrk="0" hangingPunct="0">
              <a:spcBef>
                <a:spcPct val="20000"/>
              </a:spcBef>
              <a:buFontTx/>
              <a:buChar char="•"/>
            </a:pPr>
            <a:r>
              <a:rPr lang="sk-SK" sz="1400" dirty="0">
                <a:solidFill>
                  <a:srgbClr val="595959"/>
                </a:solidFill>
                <a:latin typeface="Verdana" pitchFamily="34" charset="0"/>
              </a:rPr>
              <a:t>  návrh uznesenia vlády,</a:t>
            </a:r>
          </a:p>
          <a:p>
            <a:pPr eaLnBrk="0" hangingPunct="0">
              <a:spcBef>
                <a:spcPct val="20000"/>
              </a:spcBef>
              <a:buFontTx/>
              <a:buChar char="•"/>
            </a:pPr>
            <a:r>
              <a:rPr lang="sk-SK" sz="1400" dirty="0">
                <a:solidFill>
                  <a:srgbClr val="595959"/>
                </a:solidFill>
                <a:latin typeface="Verdana" pitchFamily="34" charset="0"/>
              </a:rPr>
              <a:t>  predkladacia správu,</a:t>
            </a:r>
          </a:p>
          <a:p>
            <a:pPr eaLnBrk="0" hangingPunct="0">
              <a:spcBef>
                <a:spcPct val="20000"/>
              </a:spcBef>
              <a:buFontTx/>
              <a:buChar char="•"/>
            </a:pPr>
            <a:r>
              <a:rPr lang="sk-SK" sz="1400" dirty="0">
                <a:solidFill>
                  <a:srgbClr val="595959"/>
                </a:solidFill>
                <a:latin typeface="Verdana" pitchFamily="34" charset="0"/>
              </a:rPr>
              <a:t>  dôvodová správa,</a:t>
            </a:r>
          </a:p>
          <a:p>
            <a:pPr eaLnBrk="0" hangingPunct="0">
              <a:spcBef>
                <a:spcPct val="20000"/>
              </a:spcBef>
              <a:buFontTx/>
              <a:buChar char="•"/>
            </a:pPr>
            <a:r>
              <a:rPr lang="sk-SK" sz="1400" dirty="0">
                <a:solidFill>
                  <a:srgbClr val="595959"/>
                </a:solidFill>
                <a:latin typeface="Verdana" pitchFamily="34" charset="0"/>
              </a:rPr>
              <a:t>  doložka vybraných vplyvov,</a:t>
            </a:r>
          </a:p>
          <a:p>
            <a:pPr eaLnBrk="0" hangingPunct="0">
              <a:spcBef>
                <a:spcPct val="20000"/>
              </a:spcBef>
              <a:buFontTx/>
              <a:buChar char="•"/>
            </a:pPr>
            <a:r>
              <a:rPr lang="sk-SK" sz="1400" dirty="0">
                <a:solidFill>
                  <a:srgbClr val="595959"/>
                </a:solidFill>
                <a:latin typeface="Verdana" pitchFamily="34" charset="0"/>
              </a:rPr>
              <a:t>  správa o účasti verejnosti na tvorbe právneho predpisu,</a:t>
            </a:r>
          </a:p>
          <a:p>
            <a:pPr eaLnBrk="0" hangingPunct="0">
              <a:spcBef>
                <a:spcPct val="20000"/>
              </a:spcBef>
              <a:buFontTx/>
              <a:buChar char="•"/>
            </a:pPr>
            <a:r>
              <a:rPr lang="sk-SK" sz="1400" dirty="0">
                <a:solidFill>
                  <a:srgbClr val="595959"/>
                </a:solidFill>
                <a:latin typeface="Verdana" pitchFamily="34" charset="0"/>
              </a:rPr>
              <a:t>  doložka zlučiteľnosti,</a:t>
            </a:r>
          </a:p>
          <a:p>
            <a:pPr eaLnBrk="0" hangingPunct="0">
              <a:spcBef>
                <a:spcPct val="20000"/>
              </a:spcBef>
              <a:buFontTx/>
              <a:buChar char="•"/>
            </a:pPr>
            <a:r>
              <a:rPr lang="sk-SK" sz="1400" dirty="0">
                <a:solidFill>
                  <a:srgbClr val="595959"/>
                </a:solidFill>
                <a:latin typeface="Verdana" pitchFamily="34" charset="0"/>
              </a:rPr>
              <a:t>  tabuľka zhody, ak sa preberá alebo vykonáva právne záväzný akt Európskej únie,</a:t>
            </a:r>
          </a:p>
          <a:p>
            <a:pPr eaLnBrk="0" hangingPunct="0">
              <a:spcBef>
                <a:spcPct val="20000"/>
              </a:spcBef>
              <a:buFontTx/>
              <a:buChar char="•"/>
              <a:tabLst>
                <a:tab pos="266700" algn="l"/>
              </a:tabLst>
            </a:pPr>
            <a:r>
              <a:rPr lang="sk-SK" sz="1400" dirty="0">
                <a:solidFill>
                  <a:srgbClr val="595959"/>
                </a:solidFill>
                <a:latin typeface="Verdana" pitchFamily="34" charset="0"/>
              </a:rPr>
              <a:t>  návrh vykonávacieho právneho predpisu, ak zákon obsahuje splnomocňovacie 	ustanovenie na 	jeho vydanie a vykonávací právny predpis má nadobudnúť účinnosť 	súčasne so zákonom, inak len ak si ho vláda vyžiada,</a:t>
            </a:r>
          </a:p>
          <a:p>
            <a:pPr eaLnBrk="0" hangingPunct="0">
              <a:spcBef>
                <a:spcPct val="20000"/>
              </a:spcBef>
              <a:buFontTx/>
              <a:buChar char="•"/>
            </a:pPr>
            <a:r>
              <a:rPr lang="sk-SK" sz="1400" dirty="0">
                <a:solidFill>
                  <a:srgbClr val="595959"/>
                </a:solidFill>
                <a:latin typeface="Verdana" pitchFamily="34" charset="0"/>
              </a:rPr>
              <a:t>  informatívne konsolidované znenie právneho predpisu, ak ide o novelizáciu zákona,</a:t>
            </a:r>
          </a:p>
          <a:p>
            <a:pPr eaLnBrk="0" hangingPunct="0">
              <a:spcBef>
                <a:spcPct val="20000"/>
              </a:spcBef>
              <a:buFontTx/>
              <a:buChar char="•"/>
            </a:pPr>
            <a:r>
              <a:rPr lang="sk-SK" sz="1400" dirty="0">
                <a:solidFill>
                  <a:srgbClr val="595959"/>
                </a:solidFill>
                <a:latin typeface="Verdana" pitchFamily="34" charset="0"/>
              </a:rPr>
              <a:t>  návrh komuniké</a:t>
            </a:r>
          </a:p>
          <a:p>
            <a:pPr eaLnBrk="0" hangingPunct="0">
              <a:spcBef>
                <a:spcPct val="20000"/>
              </a:spcBef>
              <a:buFontTx/>
              <a:buChar char="•"/>
            </a:pPr>
            <a:endParaRPr lang="sk-SK" sz="1400" dirty="0">
              <a:solidFill>
                <a:srgbClr val="595959"/>
              </a:solidFill>
              <a:latin typeface="Verdana" pitchFamily="34" charset="0"/>
            </a:endParaRPr>
          </a:p>
          <a:p>
            <a:pPr eaLnBrk="0" hangingPunct="0">
              <a:spcBef>
                <a:spcPct val="20000"/>
              </a:spcBef>
              <a:buFontTx/>
              <a:buChar char="•"/>
            </a:pPr>
            <a:r>
              <a:rPr lang="sk-SK" sz="1400" dirty="0">
                <a:solidFill>
                  <a:srgbClr val="595959"/>
                </a:solidFill>
                <a:latin typeface="Verdana" pitchFamily="34" charset="0"/>
              </a:rPr>
              <a:t>  </a:t>
            </a:r>
            <a:r>
              <a:rPr lang="sk-SK" sz="1400" dirty="0" err="1">
                <a:solidFill>
                  <a:srgbClr val="595959"/>
                </a:solidFill>
                <a:latin typeface="Verdana" pitchFamily="34" charset="0"/>
              </a:rPr>
              <a:t>link</a:t>
            </a:r>
            <a:r>
              <a:rPr lang="sk-SK" sz="1400" dirty="0">
                <a:solidFill>
                  <a:srgbClr val="595959"/>
                </a:solidFill>
                <a:latin typeface="Verdana" pitchFamily="34" charset="0"/>
              </a:rPr>
              <a:t> na náležitosti návrhu zákona uverejneného na portáli:</a:t>
            </a:r>
          </a:p>
          <a:p>
            <a:pPr eaLnBrk="0" hangingPunct="0">
              <a:spcBef>
                <a:spcPct val="20000"/>
              </a:spcBef>
            </a:pPr>
            <a:r>
              <a:rPr lang="sk-SK" sz="1400" u="sng" dirty="0">
                <a:solidFill>
                  <a:srgbClr val="595959"/>
                </a:solidFill>
                <a:latin typeface="Verdana" pitchFamily="34" charset="0"/>
                <a:hlinkClick r:id="rId5"/>
              </a:rPr>
              <a:t>   </a:t>
            </a:r>
            <a:r>
              <a:rPr lang="sk-SK" sz="1400" dirty="0">
                <a:solidFill>
                  <a:srgbClr val="595959"/>
                </a:solidFill>
                <a:latin typeface="Verdana" pitchFamily="34" charset="0"/>
                <a:hlinkClick r:id="rId5"/>
              </a:rPr>
              <a:t>https://www.slov-lex.sk/legislativne-procesy/-/SK/dokumenty/LP-2017-783</a:t>
            </a:r>
            <a:r>
              <a:rPr lang="sk-SK" sz="1400" dirty="0">
                <a:solidFill>
                  <a:srgbClr val="595959"/>
                </a:solidFill>
                <a:latin typeface="Verdana" pitchFamily="34" charset="0"/>
              </a:rPr>
              <a:t> </a:t>
            </a:r>
          </a:p>
          <a:p>
            <a:pPr algn="just" eaLnBrk="0" hangingPunct="0">
              <a:spcBef>
                <a:spcPct val="20000"/>
              </a:spcBef>
            </a:pPr>
            <a:r>
              <a:rPr lang="sk-SK" altLang="en-US" sz="1400" dirty="0">
                <a:solidFill>
                  <a:srgbClr val="595959"/>
                </a:solidFill>
                <a:latin typeface="Verdana" pitchFamily="34" charset="0"/>
              </a:rPr>
              <a:t> </a:t>
            </a:r>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6386"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268413"/>
            <a:ext cx="8864600" cy="5004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Náležitosti návrhu právneho predpisu predkladaného na pripomienkové konanie podľa § 7 zákona o tvorbe právnych predpisov</a:t>
            </a:r>
          </a:p>
          <a:p>
            <a:pPr eaLnBrk="0" hangingPunct="0">
              <a:spcBef>
                <a:spcPct val="20000"/>
              </a:spcBef>
              <a:buFontTx/>
              <a:buChar char="•"/>
            </a:pPr>
            <a:endParaRPr lang="sk-SK" sz="1400" dirty="0">
              <a:solidFill>
                <a:srgbClr val="595959"/>
              </a:solidFill>
              <a:latin typeface="Verdana" pitchFamily="34" charset="0"/>
            </a:endParaRPr>
          </a:p>
          <a:p>
            <a:pPr eaLnBrk="0" hangingPunct="0">
              <a:spcBef>
                <a:spcPct val="20000"/>
              </a:spcBef>
              <a:buFontTx/>
              <a:buChar char="•"/>
            </a:pPr>
            <a:r>
              <a:rPr lang="sk-SK" sz="1400" dirty="0">
                <a:solidFill>
                  <a:srgbClr val="595959"/>
                </a:solidFill>
                <a:latin typeface="Verdana" pitchFamily="34" charset="0"/>
              </a:rPr>
              <a:t>  paragrafové znenie (vlastný materiál),</a:t>
            </a:r>
          </a:p>
          <a:p>
            <a:pPr eaLnBrk="0" hangingPunct="0">
              <a:spcBef>
                <a:spcPct val="20000"/>
              </a:spcBef>
              <a:buFontTx/>
              <a:buChar char="•"/>
            </a:pPr>
            <a:r>
              <a:rPr lang="sk-SK" sz="1400" dirty="0">
                <a:solidFill>
                  <a:srgbClr val="595959"/>
                </a:solidFill>
                <a:latin typeface="Verdana" pitchFamily="34" charset="0"/>
              </a:rPr>
              <a:t>  predkladacia správu,</a:t>
            </a:r>
          </a:p>
          <a:p>
            <a:pPr eaLnBrk="0" hangingPunct="0">
              <a:spcBef>
                <a:spcPct val="20000"/>
              </a:spcBef>
              <a:buFontTx/>
              <a:buChar char="•"/>
            </a:pPr>
            <a:r>
              <a:rPr lang="sk-SK" sz="1400" dirty="0">
                <a:solidFill>
                  <a:srgbClr val="595959"/>
                </a:solidFill>
                <a:latin typeface="Verdana" pitchFamily="34" charset="0"/>
              </a:rPr>
              <a:t>  dôvodová správa,</a:t>
            </a:r>
          </a:p>
          <a:p>
            <a:pPr eaLnBrk="0" hangingPunct="0">
              <a:spcBef>
                <a:spcPct val="20000"/>
              </a:spcBef>
              <a:buFontTx/>
              <a:buChar char="•"/>
            </a:pPr>
            <a:r>
              <a:rPr lang="sk-SK" sz="1400" dirty="0">
                <a:solidFill>
                  <a:srgbClr val="595959"/>
                </a:solidFill>
                <a:latin typeface="Verdana" pitchFamily="34" charset="0"/>
              </a:rPr>
              <a:t>  doložka vybraných vplyvov a analýza vplyvov,</a:t>
            </a:r>
          </a:p>
          <a:p>
            <a:pPr eaLnBrk="0" hangingPunct="0">
              <a:spcBef>
                <a:spcPct val="20000"/>
              </a:spcBef>
              <a:buFontTx/>
              <a:buChar char="•"/>
            </a:pPr>
            <a:r>
              <a:rPr lang="sk-SK" sz="1400" dirty="0">
                <a:solidFill>
                  <a:srgbClr val="595959"/>
                </a:solidFill>
                <a:latin typeface="Verdana" pitchFamily="34" charset="0"/>
              </a:rPr>
              <a:t>  správa o účasti verejnosti na tvorbe právneho predpisu,</a:t>
            </a:r>
          </a:p>
          <a:p>
            <a:pPr eaLnBrk="0" hangingPunct="0">
              <a:spcBef>
                <a:spcPct val="20000"/>
              </a:spcBef>
              <a:buFontTx/>
              <a:buChar char="•"/>
              <a:tabLst>
                <a:tab pos="266700" algn="l"/>
              </a:tabLst>
            </a:pPr>
            <a:r>
              <a:rPr lang="sk-SK" sz="1400" dirty="0">
                <a:solidFill>
                  <a:srgbClr val="595959"/>
                </a:solidFill>
                <a:latin typeface="Verdana" pitchFamily="34" charset="0"/>
              </a:rPr>
              <a:t>  doložka zlučiteľnosti a pri preberaní alebo vykonávaní právne záväzného aktu Európskej únie        	aj tabuľku zhody návrhu právneho predpisu s právom Európskej únie,</a:t>
            </a:r>
          </a:p>
          <a:p>
            <a:pPr eaLnBrk="0" hangingPunct="0">
              <a:spcBef>
                <a:spcPct val="20000"/>
              </a:spcBef>
              <a:buFontTx/>
              <a:buChar char="•"/>
              <a:tabLst>
                <a:tab pos="266700" algn="l"/>
              </a:tabLst>
            </a:pPr>
            <a:r>
              <a:rPr lang="sk-SK" sz="1400" dirty="0">
                <a:solidFill>
                  <a:srgbClr val="595959"/>
                </a:solidFill>
                <a:latin typeface="Verdana" pitchFamily="34" charset="0"/>
              </a:rPr>
              <a:t>  návrh vykonávacieho právneho predpisu, ak zákon obsahuje splnomocňovacie ustanovenie na 	jeho vydanie a vykonávací právny predpis má nadobudnúť účinnosť súčasne so zákonom, 	inak len ak si ho vláda vyžiada,</a:t>
            </a:r>
          </a:p>
          <a:p>
            <a:pPr eaLnBrk="0" hangingPunct="0">
              <a:spcBef>
                <a:spcPct val="20000"/>
              </a:spcBef>
              <a:buFontTx/>
              <a:buChar char="•"/>
            </a:pPr>
            <a:r>
              <a:rPr lang="sk-SK" sz="1400" dirty="0">
                <a:solidFill>
                  <a:srgbClr val="595959"/>
                </a:solidFill>
                <a:latin typeface="Verdana" pitchFamily="34" charset="0"/>
              </a:rPr>
              <a:t>  informatívne konsolidované znenie právneho predpisu, ak ide o novelizáciu zákona</a:t>
            </a:r>
          </a:p>
          <a:p>
            <a:pPr eaLnBrk="0" hangingPunct="0">
              <a:spcBef>
                <a:spcPct val="20000"/>
              </a:spcBef>
              <a:buFontTx/>
              <a:buChar char="•"/>
            </a:pPr>
            <a:endParaRPr lang="sk-SK" sz="1400" dirty="0">
              <a:solidFill>
                <a:srgbClr val="595959"/>
              </a:solidFill>
              <a:latin typeface="Verdana" pitchFamily="34" charset="0"/>
            </a:endParaRPr>
          </a:p>
          <a:p>
            <a:pPr eaLnBrk="0" hangingPunct="0">
              <a:spcBef>
                <a:spcPct val="20000"/>
              </a:spcBef>
              <a:buFontTx/>
              <a:buChar char="•"/>
            </a:pPr>
            <a:r>
              <a:rPr lang="sk-SK" sz="1400" dirty="0">
                <a:solidFill>
                  <a:srgbClr val="595959"/>
                </a:solidFill>
                <a:latin typeface="Verdana" pitchFamily="34" charset="0"/>
              </a:rPr>
              <a:t>  </a:t>
            </a:r>
            <a:r>
              <a:rPr lang="sk-SK" sz="1400" dirty="0" err="1">
                <a:solidFill>
                  <a:srgbClr val="595959"/>
                </a:solidFill>
                <a:latin typeface="Verdana" pitchFamily="34" charset="0"/>
              </a:rPr>
              <a:t>link</a:t>
            </a:r>
            <a:r>
              <a:rPr lang="sk-SK" sz="1400" dirty="0">
                <a:solidFill>
                  <a:srgbClr val="595959"/>
                </a:solidFill>
                <a:latin typeface="Verdana" pitchFamily="34" charset="0"/>
              </a:rPr>
              <a:t> na náležitosti návrhu právneho predpisu uverejneného na portáli:</a:t>
            </a:r>
          </a:p>
          <a:p>
            <a:pPr eaLnBrk="0" hangingPunct="0">
              <a:spcBef>
                <a:spcPct val="20000"/>
              </a:spcBef>
            </a:pPr>
            <a:r>
              <a:rPr lang="sk-SK" sz="1400" dirty="0">
                <a:solidFill>
                  <a:srgbClr val="595959"/>
                </a:solidFill>
                <a:latin typeface="Verdana" pitchFamily="34" charset="0"/>
                <a:hlinkClick r:id="rId5"/>
              </a:rPr>
              <a:t>    https://www.slov-lex.sk/legislativne-procesy/-/SK/dokumenty/LP-2017-799</a:t>
            </a:r>
            <a:r>
              <a:rPr lang="sk-SK" sz="1400" dirty="0">
                <a:solidFill>
                  <a:srgbClr val="595959"/>
                </a:solidFill>
                <a:latin typeface="Verdana" pitchFamily="34" charset="0"/>
              </a:rPr>
              <a:t> </a:t>
            </a:r>
          </a:p>
          <a:p>
            <a:pPr eaLnBrk="0" hangingPunct="0">
              <a:spcBef>
                <a:spcPct val="20000"/>
              </a:spcBef>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7410"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268413"/>
            <a:ext cx="8864600" cy="5552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Náležitosti pripomienok</a:t>
            </a:r>
          </a:p>
          <a:p>
            <a:pPr algn="just" eaLnBrk="0" hangingPunct="0">
              <a:spcBef>
                <a:spcPct val="20000"/>
              </a:spcBef>
            </a:pPr>
            <a:endParaRPr lang="sk-SK" altLang="sk-SK" sz="1400" b="1" dirty="0">
              <a:solidFill>
                <a:srgbClr val="801A2B"/>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vymedzené v § 10 zákona č. 400/2015 Z. z. o tvorbe právnych predpisov a o Zbierke zákonov Slovenskej republiky a o zmene a doplnení niektorých zákonov v znení zákona č. 310/2016 </a:t>
            </a:r>
            <a:r>
              <a:rPr lang="sk-SK" altLang="sk-SK" sz="1400" dirty="0" err="1">
                <a:solidFill>
                  <a:srgbClr val="5F5F5F"/>
                </a:solidFill>
                <a:latin typeface="Verdana" pitchFamily="34" charset="0"/>
              </a:rPr>
              <a:t>Z.z</a:t>
            </a:r>
            <a:r>
              <a:rPr lang="sk-SK" altLang="sk-SK" sz="1400" dirty="0">
                <a:solidFill>
                  <a:srgbClr val="5F5F5F"/>
                </a:solidFill>
                <a:latin typeface="Verdana" pitchFamily="34" charset="0"/>
              </a:rPr>
              <a:t>. a v čl. 14 Legislatívnych pravidiel vlády SR </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sz="1400" dirty="0">
                <a:solidFill>
                  <a:srgbClr val="595959"/>
                </a:solidFill>
                <a:latin typeface="Verdana" pitchFamily="34" charset="0"/>
              </a:rPr>
              <a:t>pripomienkou je v určenej lehote uplatnený, jednoznačne formulovaný a zdôvodnený návrh na úpravu návrhu zákona. Pripomienkou je možné navrhnúť nový text alebo odporučiť úpravu textu, a to doplnenie, zmenu, vypustenie alebo spresnenie pôvodného textu. Za pripomienku sa považujú aj odôvodnené návrhy, predmetom ktorých nie je navrhnutie nového textu alebo odporučenie úpravy textu, avšak obsahujú konkrétne výhrady k navrhovanému textu a spôsob odstránenia namietaných nedostatkov navrhovaného textu; v takom prípade musí byť zo znenia pripomienky zrejmé, v ktorých častiach a akým spôsobom sa má návrh zákona upraviť. Na podnety (názory, námety a odporúčania), ktoré nespĺňajú náležitosti podľa prvej až tretej vety, predkladateľ nie je povinný prihliadať a ani ich vyhodnocovať.</a:t>
            </a:r>
          </a:p>
          <a:p>
            <a:pPr marL="0" lvl="1" algn="just" eaLnBrk="0" hangingPunct="0"/>
            <a:endParaRPr lang="sk-SK" sz="1400" dirty="0">
              <a:solidFill>
                <a:srgbClr val="595959"/>
              </a:solidFill>
              <a:latin typeface="Verdana"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hromadná pripomienka -  pripomienka ktorú uplatnil väčší počet osôb zo strany verejnosti</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povinnosť uskutočniť rozporové konanie so zástupcom verejnosti ak predkladateľ nevyhovel hromadnej pripomienke, s ktorou sa stotožnilo aspoň 500 osôb</a:t>
            </a: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9458"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268413"/>
            <a:ext cx="8864600" cy="3619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Ako uplatniť pripomienky?</a:t>
            </a:r>
          </a:p>
          <a:p>
            <a:pPr algn="just" eaLnBrk="0" hangingPunct="0">
              <a:spcBef>
                <a:spcPct val="20000"/>
              </a:spcBef>
            </a:pPr>
            <a:endParaRPr lang="sk-SK" altLang="sk-SK" b="1" dirty="0">
              <a:solidFill>
                <a:srgbClr val="801A2B"/>
              </a:solidFill>
              <a:latin typeface="Verdana" pitchFamily="34" charset="0"/>
            </a:endParaRPr>
          </a:p>
          <a:p>
            <a:pPr eaLnBrk="0" hangingPunct="0">
              <a:spcBef>
                <a:spcPct val="20000"/>
              </a:spcBef>
              <a:buFontTx/>
              <a:buChar char="•"/>
            </a:pPr>
            <a:r>
              <a:rPr lang="sk-SK" sz="1400" dirty="0">
                <a:solidFill>
                  <a:srgbClr val="595959"/>
                </a:solidFill>
                <a:latin typeface="Verdana" pitchFamily="34" charset="0"/>
              </a:rPr>
              <a:t> </a:t>
            </a:r>
            <a:r>
              <a:rPr lang="sk-SK" sz="1400" dirty="0" err="1">
                <a:solidFill>
                  <a:srgbClr val="595959"/>
                </a:solidFill>
                <a:latin typeface="Verdana" pitchFamily="34" charset="0"/>
              </a:rPr>
              <a:t>link</a:t>
            </a:r>
            <a:r>
              <a:rPr lang="sk-SK" sz="1400" dirty="0">
                <a:solidFill>
                  <a:srgbClr val="595959"/>
                </a:solidFill>
                <a:latin typeface="Verdana" pitchFamily="34" charset="0"/>
              </a:rPr>
              <a:t> na portál: </a:t>
            </a:r>
            <a:r>
              <a:rPr lang="sk-SK" sz="1400" dirty="0">
                <a:solidFill>
                  <a:srgbClr val="595959"/>
                </a:solidFill>
                <a:latin typeface="Verdana" pitchFamily="34" charset="0"/>
                <a:hlinkClick r:id="rId5"/>
              </a:rPr>
              <a:t>https://www.slov-lex.sk</a:t>
            </a:r>
            <a:endParaRPr lang="sk-SK" sz="1400" dirty="0">
              <a:solidFill>
                <a:srgbClr val="595959"/>
              </a:solidFill>
              <a:latin typeface="Verdana" pitchFamily="34" charset="0"/>
            </a:endParaRPr>
          </a:p>
          <a:p>
            <a:pPr eaLnBrk="0" hangingPunct="0">
              <a:spcBef>
                <a:spcPct val="20000"/>
              </a:spcBef>
            </a:pPr>
            <a:endParaRPr lang="sk-SK" sz="1400" dirty="0">
              <a:solidFill>
                <a:srgbClr val="595959"/>
              </a:solidFill>
              <a:latin typeface="Verdana" pitchFamily="34" charset="0"/>
            </a:endParaRPr>
          </a:p>
          <a:p>
            <a:pPr eaLnBrk="0" hangingPunct="0">
              <a:spcBef>
                <a:spcPct val="20000"/>
              </a:spcBef>
              <a:buFontTx/>
              <a:buAutoNum type="arabicPeriod"/>
            </a:pPr>
            <a:r>
              <a:rPr lang="sk-SK" sz="1400" dirty="0">
                <a:solidFill>
                  <a:srgbClr val="595959"/>
                </a:solidFill>
                <a:latin typeface="Verdana" pitchFamily="34" charset="0"/>
              </a:rPr>
              <a:t>  prihlásiť sa na portál </a:t>
            </a:r>
            <a:r>
              <a:rPr lang="sk-SK" sz="1400" dirty="0" err="1">
                <a:solidFill>
                  <a:srgbClr val="595959"/>
                </a:solidFill>
                <a:latin typeface="Verdana" pitchFamily="34" charset="0"/>
              </a:rPr>
              <a:t>www.slov-lex.sk</a:t>
            </a:r>
            <a:endParaRPr lang="sk-SK" sz="1400" dirty="0">
              <a:solidFill>
                <a:srgbClr val="595959"/>
              </a:solidFill>
              <a:latin typeface="Verdana" pitchFamily="34" charset="0"/>
            </a:endParaRPr>
          </a:p>
          <a:p>
            <a:pPr eaLnBrk="0" hangingPunct="0">
              <a:spcBef>
                <a:spcPct val="20000"/>
              </a:spcBef>
              <a:buFontTx/>
              <a:buAutoNum type="arabicPeriod"/>
            </a:pPr>
            <a:r>
              <a:rPr lang="sk-SK" sz="1400" dirty="0">
                <a:solidFill>
                  <a:srgbClr val="595959"/>
                </a:solidFill>
                <a:latin typeface="Verdana" pitchFamily="34" charset="0"/>
              </a:rPr>
              <a:t>  v ľavom hornom rohu vyberieme možnosť: vyhľadávanie legislatívneho procesu</a:t>
            </a:r>
          </a:p>
          <a:p>
            <a:pPr eaLnBrk="0" hangingPunct="0">
              <a:spcBef>
                <a:spcPct val="20000"/>
              </a:spcBef>
              <a:buFontTx/>
              <a:buAutoNum type="arabicPeriod"/>
            </a:pPr>
            <a:r>
              <a:rPr lang="sk-SK" sz="1400" dirty="0">
                <a:solidFill>
                  <a:srgbClr val="595959"/>
                </a:solidFill>
                <a:latin typeface="Verdana" pitchFamily="34" charset="0"/>
              </a:rPr>
              <a:t>  klikneme na jednoduché vyhľadávanie (zmení sa to na rozšírené vyhľadávanie)</a:t>
            </a:r>
          </a:p>
          <a:p>
            <a:pPr eaLnBrk="0" hangingPunct="0">
              <a:spcBef>
                <a:spcPct val="20000"/>
              </a:spcBef>
              <a:buFontTx/>
              <a:buAutoNum type="arabicPeriod"/>
            </a:pPr>
            <a:r>
              <a:rPr lang="sk-SK" sz="1400" dirty="0">
                <a:solidFill>
                  <a:srgbClr val="595959"/>
                </a:solidFill>
                <a:latin typeface="Verdana" pitchFamily="34" charset="0"/>
              </a:rPr>
              <a:t>  zvolíme štádium procesu (napr. MPK) a typ materiálu (napr. zákon)</a:t>
            </a:r>
          </a:p>
          <a:p>
            <a:pPr eaLnBrk="0" hangingPunct="0">
              <a:spcBef>
                <a:spcPct val="20000"/>
              </a:spcBef>
              <a:buFontTx/>
              <a:buAutoNum type="arabicPeriod"/>
            </a:pPr>
            <a:r>
              <a:rPr lang="sk-SK" sz="1400" dirty="0">
                <a:solidFill>
                  <a:srgbClr val="595959"/>
                </a:solidFill>
                <a:latin typeface="Verdana" pitchFamily="34" charset="0"/>
              </a:rPr>
              <a:t>  zobrazia sa aktuálne prebiehajúce MPK po výbere právneho predpisu</a:t>
            </a:r>
          </a:p>
          <a:p>
            <a:pPr eaLnBrk="0" hangingPunct="0">
              <a:spcBef>
                <a:spcPct val="20000"/>
              </a:spcBef>
              <a:buFontTx/>
              <a:buAutoNum type="arabicPeriod"/>
            </a:pPr>
            <a:r>
              <a:rPr lang="sk-SK" sz="1400" dirty="0">
                <a:solidFill>
                  <a:srgbClr val="595959"/>
                </a:solidFill>
                <a:latin typeface="Verdana" pitchFamily="34" charset="0"/>
              </a:rPr>
              <a:t>  v pravom hornom rohu klikneme na Pridať pripomienku</a:t>
            </a:r>
          </a:p>
          <a:p>
            <a:pPr eaLnBrk="0" hangingPunct="0">
              <a:spcBef>
                <a:spcPct val="20000"/>
              </a:spcBef>
              <a:buFontTx/>
              <a:buAutoNum type="arabicPeriod"/>
            </a:pPr>
            <a:r>
              <a:rPr lang="sk-SK" sz="1400" dirty="0">
                <a:solidFill>
                  <a:srgbClr val="595959"/>
                </a:solidFill>
                <a:latin typeface="Verdana" pitchFamily="34" charset="0"/>
              </a:rPr>
              <a:t>  pomocou tlačidiel + pridáme pripomienku</a:t>
            </a:r>
          </a:p>
          <a:p>
            <a:pPr eaLnBrk="0" hangingPunct="0">
              <a:spcBef>
                <a:spcPct val="20000"/>
              </a:spcBef>
              <a:buFontTx/>
              <a:buAutoNum type="arabicPeriod"/>
            </a:pPr>
            <a:r>
              <a:rPr lang="sk-SK" sz="1400" dirty="0">
                <a:solidFill>
                  <a:srgbClr val="595959"/>
                </a:solidFill>
                <a:latin typeface="Verdana" pitchFamily="34" charset="0"/>
              </a:rPr>
              <a:t>  pripomienku odošleme kliknutím na Uložiť</a:t>
            </a:r>
          </a:p>
          <a:p>
            <a:pPr eaLnBrk="0" hangingPunct="0">
              <a:spcBef>
                <a:spcPct val="20000"/>
              </a:spcBef>
              <a:buFontTx/>
              <a:buChar char="•"/>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268413"/>
            <a:ext cx="8864600" cy="5152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Štádiá pripomienkového konania</a:t>
            </a:r>
          </a:p>
          <a:p>
            <a:pPr algn="just" eaLnBrk="0" hangingPunct="0">
              <a:spcBef>
                <a:spcPct val="20000"/>
              </a:spcBef>
            </a:pPr>
            <a:endParaRPr lang="sk-SK" altLang="sk-SK" sz="1400" b="1" dirty="0">
              <a:solidFill>
                <a:srgbClr val="801A2B"/>
              </a:solidFill>
              <a:latin typeface="Verdana" pitchFamily="34" charset="0"/>
            </a:endParaRPr>
          </a:p>
          <a:p>
            <a:pPr marL="0" lvl="1" algn="just" eaLnBrk="0" hangingPunct="0"/>
            <a:r>
              <a:rPr lang="sk-SK" altLang="sk-SK" sz="1400" b="1" dirty="0">
                <a:solidFill>
                  <a:srgbClr val="5F5F5F"/>
                </a:solidFill>
                <a:latin typeface="Verdana" pitchFamily="34" charset="0"/>
              </a:rPr>
              <a:t>Predbežné pripomienkové konanie</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posudzuje sa doložka vybraných vplyvov a analýza vplyvov </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predkladateľ zašle doložku vplyvov a vlastný materiál gestorom metodík (gestorským rezortom) min. 20 pracovných dní pred MPK</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gestor metodiky sa vyjadrí k obsahu doložky v lehote 10 prac. dní (skrátené </a:t>
            </a:r>
            <a:r>
              <a:rPr lang="sk-SK" sz="1400" dirty="0" err="1">
                <a:solidFill>
                  <a:schemeClr val="tx1">
                    <a:lumMod val="65000"/>
                    <a:lumOff val="35000"/>
                  </a:schemeClr>
                </a:solidFill>
                <a:latin typeface="Verdana" pitchFamily="34" charset="0"/>
                <a:ea typeface="Verdana" pitchFamily="34" charset="0"/>
                <a:cs typeface="Verdana" pitchFamily="34" charset="0"/>
              </a:rPr>
              <a:t>kon</a:t>
            </a:r>
            <a:r>
              <a:rPr lang="sk-SK" sz="1400" dirty="0">
                <a:solidFill>
                  <a:schemeClr val="tx1">
                    <a:lumMod val="65000"/>
                    <a:lumOff val="35000"/>
                  </a:schemeClr>
                </a:solidFill>
                <a:latin typeface="Verdana" pitchFamily="34" charset="0"/>
                <a:ea typeface="Verdana" pitchFamily="34" charset="0"/>
                <a:cs typeface="Verdana" pitchFamily="34" charset="0"/>
              </a:rPr>
              <a:t>. v lehote 3 prac. dní) pripomienky gestora spolu s pripomienkami min. a inštitúcií sa posielajú, rieši sa to aj </a:t>
            </a:r>
            <a:r>
              <a:rPr lang="sk-SK" sz="1400" dirty="0" err="1">
                <a:solidFill>
                  <a:schemeClr val="tx1">
                    <a:lumMod val="65000"/>
                    <a:lumOff val="35000"/>
                  </a:schemeClr>
                </a:solidFill>
                <a:latin typeface="Verdana" pitchFamily="34" charset="0"/>
                <a:ea typeface="Verdana" pitchFamily="34" charset="0"/>
                <a:cs typeface="Verdana" pitchFamily="34" charset="0"/>
              </a:rPr>
              <a:t>rozporovým</a:t>
            </a:r>
            <a:r>
              <a:rPr lang="sk-SK" sz="1400" dirty="0">
                <a:solidFill>
                  <a:schemeClr val="tx1">
                    <a:lumMod val="65000"/>
                    <a:lumOff val="35000"/>
                  </a:schemeClr>
                </a:solidFill>
                <a:latin typeface="Verdana" pitchFamily="34" charset="0"/>
                <a:ea typeface="Verdana" pitchFamily="34" charset="0"/>
                <a:cs typeface="Verdana" pitchFamily="34" charset="0"/>
              </a:rPr>
              <a:t> konaním </a:t>
            </a: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marL="0" lvl="1" algn="just" eaLnBrk="0" hangingPunct="0"/>
            <a:r>
              <a:rPr lang="sk-SK" sz="1400" b="1" dirty="0">
                <a:solidFill>
                  <a:schemeClr val="tx1">
                    <a:lumMod val="65000"/>
                    <a:lumOff val="35000"/>
                  </a:schemeClr>
                </a:solidFill>
                <a:latin typeface="Verdana" pitchFamily="34" charset="0"/>
                <a:ea typeface="Verdana" pitchFamily="34" charset="0"/>
                <a:cs typeface="Verdana" pitchFamily="34" charset="0"/>
              </a:rPr>
              <a:t>Interné pripomienkové konanie</a:t>
            </a:r>
          </a:p>
          <a:p>
            <a:pPr marL="357188" lvl="1" indent="-357188" algn="just" eaLnBrk="0" hangingPunct="0">
              <a:buFont typeface="Arial" charset="0"/>
              <a:buChar char="•"/>
            </a:pPr>
            <a:endParaRPr lang="sk-SK" altLang="sk-SK" sz="1400"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predkladateľ predloží pracovnú verziu na posúdenie svojim útvarom a poradným orgánom </a:t>
            </a: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marL="0" lvl="1" algn="just" eaLnBrk="0" hangingPunct="0"/>
            <a:r>
              <a:rPr lang="sk-SK" altLang="sk-SK" sz="1400" b="1" dirty="0">
                <a:solidFill>
                  <a:srgbClr val="5F5F5F"/>
                </a:solidFill>
                <a:latin typeface="Verdana" pitchFamily="34" charset="0"/>
              </a:rPr>
              <a:t>Predbežná informácia </a:t>
            </a:r>
          </a:p>
          <a:p>
            <a:pPr marL="357188" lvl="1" indent="-357188" algn="just" eaLnBrk="0" hangingPunct="0">
              <a:buFont typeface="Arial"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pred spustením tvorby návrhu zákona, v záujme informovania verejnosti a orgánov verejnej správy v dostatočnom časovom predstihu predkladateľ zverejní na portáli predbežnú informáciu o pripravovanom návrhu zákona. Predbežná informácia sa vypracúva len k návrhu zákona, ktorý sa predkladá do pripomienkového konania v lehote podľa čl. 13 ods. 6 LPV SR a ktorý sa nevypracúva na základe vládou schváleného legislatívneho zámeru.  </a:t>
            </a:r>
          </a:p>
          <a:p>
            <a:pPr marL="357188" lvl="1" indent="-357188" algn="just" eaLnBrk="0" hangingPunct="0">
              <a:buFont typeface="Arial" charset="0"/>
              <a:buChar char="•"/>
            </a:pPr>
            <a:endParaRPr lang="sk-SK" altLang="sk-SK" sz="1400" b="1"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512" y="908720"/>
            <a:ext cx="8864600" cy="4721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Štádiá pripomienkového konania</a:t>
            </a:r>
          </a:p>
          <a:p>
            <a:pPr algn="just" eaLnBrk="0" hangingPunct="0">
              <a:spcBef>
                <a:spcPct val="20000"/>
              </a:spcBef>
            </a:pPr>
            <a:endParaRPr lang="sk-SK" altLang="sk-SK" sz="1400" b="1" dirty="0">
              <a:solidFill>
                <a:srgbClr val="801A2B"/>
              </a:solidFill>
              <a:latin typeface="Verdana" pitchFamily="34" charset="0"/>
            </a:endParaRPr>
          </a:p>
          <a:p>
            <a:pPr algn="just"/>
            <a:r>
              <a:rPr lang="sk-SK" altLang="sk-SK" sz="1400" b="1" dirty="0">
                <a:solidFill>
                  <a:srgbClr val="5F5F5F"/>
                </a:solidFill>
                <a:latin typeface="Verdana" pitchFamily="34" charset="0"/>
              </a:rPr>
              <a:t>Legislatívny zámer </a:t>
            </a:r>
          </a:p>
          <a:p>
            <a:pPr algn="just"/>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vypracúva predkladateľ pred prípravou návrhu nového zákona, ktorým sa má upraviť oblasť spoločenských vzťahov doteraz právom neupravená, návrhu zákona podstatne novelizujúceho platný zákon, návrhu zákona s výrazným hospodárskym a finančným dosahom alebo, ak o tom rozhodne vláda</a:t>
            </a:r>
            <a:endParaRPr lang="sk-SK" altLang="sk-SK" sz="1400" b="1" dirty="0">
              <a:solidFill>
                <a:srgbClr val="5F5F5F"/>
              </a:solidFill>
              <a:latin typeface="Verdana" pitchFamily="34" charset="0"/>
            </a:endParaRPr>
          </a:p>
          <a:p>
            <a:pPr marL="357188" lvl="1" indent="-357188" algn="just" eaLnBrk="0" hangingPunct="0">
              <a:buFont typeface="Arial" charset="0"/>
              <a:buChar char="•"/>
            </a:pPr>
            <a:endParaRPr lang="sk-SK" altLang="sk-SK" sz="1400" b="1" dirty="0">
              <a:solidFill>
                <a:srgbClr val="5F5F5F"/>
              </a:solidFill>
              <a:latin typeface="Verdana" pitchFamily="34" charset="0"/>
            </a:endParaRPr>
          </a:p>
          <a:p>
            <a:pPr marL="0" lvl="1" algn="just" eaLnBrk="0" hangingPunct="0"/>
            <a:r>
              <a:rPr lang="sk-SK" altLang="sk-SK" sz="1400" b="1" dirty="0">
                <a:solidFill>
                  <a:srgbClr val="5F5F5F"/>
                </a:solidFill>
                <a:latin typeface="Verdana" pitchFamily="34" charset="0"/>
              </a:rPr>
              <a:t>Oznam o zverejnení návrhu zákona / iného materiálu</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predkladateľ zverejní oznam na portáli</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materiály  pošle predkladateľ elektronicky aj pripomienkujúcim subjektom v čl. 13 Legislatívnych pravidiel vlády SR</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pripomienkuje sa na portáli  (resp. e-mailom ak portál nefunguje), uvádza sa odkaz na adresu umiestnenia materiálu na portáli ako aj ďalšie náležitosti vymedzené v čl. 13 ods. 5 LPV SR </a:t>
            </a: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512" y="908720"/>
            <a:ext cx="8864600" cy="5367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Štádiá pripomienkového konania</a:t>
            </a:r>
          </a:p>
          <a:p>
            <a:pPr algn="just" eaLnBrk="0" hangingPunct="0">
              <a:spcBef>
                <a:spcPct val="20000"/>
              </a:spcBef>
            </a:pPr>
            <a:endParaRPr lang="sk-SK" altLang="sk-SK" sz="1400" b="1" dirty="0">
              <a:solidFill>
                <a:srgbClr val="801A2B"/>
              </a:solidFill>
              <a:latin typeface="Verdana" pitchFamily="34" charset="0"/>
            </a:endParaRPr>
          </a:p>
          <a:p>
            <a:pPr marL="0" lvl="1" algn="just" eaLnBrk="0" hangingPunct="0"/>
            <a:r>
              <a:rPr lang="sk-SK" sz="1400" b="1" dirty="0">
                <a:solidFill>
                  <a:schemeClr val="tx1">
                    <a:lumMod val="65000"/>
                    <a:lumOff val="35000"/>
                  </a:schemeClr>
                </a:solidFill>
                <a:latin typeface="Verdana" pitchFamily="34" charset="0"/>
                <a:ea typeface="Verdana" pitchFamily="34" charset="0"/>
                <a:cs typeface="Verdana" pitchFamily="34" charset="0"/>
              </a:rPr>
              <a:t>Medzirezortné pripomienkové konanie</a:t>
            </a:r>
          </a:p>
          <a:p>
            <a:pPr marL="357188" lvl="1" indent="-357188" algn="just" eaLnBrk="0" hangingPunct="0">
              <a:buFont typeface="Arial" charset="0"/>
              <a:buChar char="•"/>
            </a:pPr>
            <a:endParaRPr lang="sk-SK" sz="1400" b="1"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pripomienkujúce subjekty vznášajú pripomienky</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vyplní sa text pripomienky, typ, a ku ktorej časti materiálu sa vzťahuje </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portál vytvorí vyhodnotenie pripomienok v tabuľke aj s odôvodnením ich neakceptovania (predkladateľ je tu upozornený na rozporové konanie) </a:t>
            </a:r>
          </a:p>
          <a:p>
            <a:pPr marL="357188" lvl="1" indent="-357188" algn="just" eaLnBrk="0" hangingPunct="0">
              <a:buFont typeface="Arial" charset="0"/>
              <a:buChar char="•"/>
            </a:pPr>
            <a:r>
              <a:rPr lang="sk-SK" sz="1400" dirty="0">
                <a:solidFill>
                  <a:schemeClr val="tx1">
                    <a:lumMod val="65000"/>
                    <a:lumOff val="35000"/>
                  </a:schemeClr>
                </a:solidFill>
                <a:latin typeface="Verdana" pitchFamily="34" charset="0"/>
                <a:ea typeface="Verdana" pitchFamily="34" charset="0"/>
                <a:cs typeface="Verdana" pitchFamily="34" charset="0"/>
              </a:rPr>
              <a:t>vyhodnotenie medzirezortného pripomienkového konania (akceptované, neakceptované alebo čiastočne akceptované pripomienky)</a:t>
            </a:r>
          </a:p>
          <a:p>
            <a:pPr marL="357188" lvl="1" indent="-357188" algn="just" eaLnBrk="0" hangingPunct="0">
              <a:buFont typeface="Arial" charset="0"/>
              <a:buChar char="•"/>
            </a:pPr>
            <a:endParaRPr lang="sk-SK" altLang="sk-SK" sz="1400" b="1" dirty="0">
              <a:solidFill>
                <a:srgbClr val="5F5F5F"/>
              </a:solidFill>
              <a:latin typeface="Verdana"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návrh zákona sa predloží LRV SR na zaujatie stanoviska</a:t>
            </a:r>
          </a:p>
          <a:p>
            <a:pPr marL="357188" lvl="1" indent="-357188" algn="just" eaLnBrk="0" hangingPunct="0">
              <a:buFont typeface="Arial" charset="0"/>
              <a:buChar char="•"/>
            </a:pPr>
            <a:r>
              <a:rPr lang="sk-SK" altLang="sk-SK" sz="1400" dirty="0">
                <a:solidFill>
                  <a:srgbClr val="5F5F5F"/>
                </a:solidFill>
                <a:latin typeface="Verdana" pitchFamily="34" charset="0"/>
              </a:rPr>
              <a:t>materiál, ktorý sa predkladá LRV SR obsahuje vyhodnotenie pripomienok  spolu s vyhlásením predkladateľa o </a:t>
            </a:r>
            <a:r>
              <a:rPr lang="sk-SK" altLang="sk-SK" sz="1400" dirty="0" err="1">
                <a:solidFill>
                  <a:srgbClr val="5F5F5F"/>
                </a:solidFill>
                <a:latin typeface="Verdana" pitchFamily="34" charset="0"/>
              </a:rPr>
              <a:t>bezrozpornosti</a:t>
            </a:r>
            <a:r>
              <a:rPr lang="sk-SK" altLang="sk-SK" sz="1400" dirty="0">
                <a:solidFill>
                  <a:srgbClr val="5F5F5F"/>
                </a:solidFill>
                <a:latin typeface="Verdana" pitchFamily="34" charset="0"/>
              </a:rPr>
              <a:t> návrhu/ vyhlásením predkladateľa o tom, s akými rozpormi sa návrh zákona predkladá, vrátane rozporov so zástupcami verejnosti a o tom, z akých dôvodov nebolo možné vzniknuté rozpory odstrániť </a:t>
            </a:r>
          </a:p>
          <a:p>
            <a:pPr marL="0" lvl="1" algn="just" eaLnBrk="0" hangingPunct="0"/>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na rokovanie vlády sa návrh predkladá s rovnakými náležitosťami ako na rokovanie LRV SR</a:t>
            </a:r>
          </a:p>
          <a:p>
            <a:pPr marL="357188" lvl="1" indent="-357188" algn="just" eaLnBrk="0" hangingPunct="0">
              <a:buFont typeface="Arial" charset="0"/>
              <a:buChar char="•"/>
            </a:pPr>
            <a:r>
              <a:rPr lang="sk-SK" altLang="sk-SK" sz="1400" dirty="0">
                <a:solidFill>
                  <a:srgbClr val="5F5F5F"/>
                </a:solidFill>
                <a:latin typeface="Verdana" pitchFamily="34" charset="0"/>
              </a:rPr>
              <a:t>po schválení návrhu zákona vládou zabezpečí predkladateľ vyhotovenie jeho konečného znenia v súlade so schválenými pripomienkami</a:t>
            </a:r>
          </a:p>
          <a:p>
            <a:pPr marL="0" lvl="1" algn="just" eaLnBrk="0" hangingPunct="0"/>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vládny návrh zákona sa doručuje predsedovi NR SR cez </a:t>
            </a:r>
            <a:r>
              <a:rPr lang="sk-SK" sz="1400" dirty="0" err="1">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podateľnu</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Kancelárie NR SR</a:t>
            </a:r>
          </a:p>
          <a:p>
            <a:pPr marL="357188" lvl="1" indent="-357188" algn="just" eaLnBrk="0" hangingPunct="0">
              <a:buFont typeface="Arial" charset="0"/>
              <a:buChar char="•"/>
            </a:pP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33393" y="3080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23844" y="571480"/>
            <a:ext cx="8929750" cy="5152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0" hangingPunct="0">
              <a:spcBef>
                <a:spcPct val="20000"/>
              </a:spcBef>
            </a:pPr>
            <a:r>
              <a:rPr lang="sk-SK" altLang="sk-SK" b="1" dirty="0" smtClean="0">
                <a:solidFill>
                  <a:srgbClr val="801A2B"/>
                </a:solidFill>
                <a:latin typeface="Verdana" pitchFamily="34" charset="0"/>
              </a:rPr>
              <a:t>Štádiá </a:t>
            </a:r>
            <a:r>
              <a:rPr lang="sk-SK" altLang="sk-SK" b="1" dirty="0">
                <a:solidFill>
                  <a:srgbClr val="801A2B"/>
                </a:solidFill>
                <a:latin typeface="Verdana" pitchFamily="34" charset="0"/>
              </a:rPr>
              <a:t>legislatívneho procesu v NR SR</a:t>
            </a:r>
          </a:p>
          <a:p>
            <a:pPr algn="just" eaLnBrk="0" hangingPunct="0">
              <a:spcBef>
                <a:spcPct val="20000"/>
              </a:spcBef>
            </a:pPr>
            <a:endParaRPr lang="sk-SK" altLang="sk-SK" sz="1400" b="1" dirty="0">
              <a:solidFill>
                <a:srgbClr val="801A2B"/>
              </a:solidFill>
              <a:latin typeface="Verdana" pitchFamily="34" charset="0"/>
            </a:endParaRPr>
          </a:p>
          <a:p>
            <a:pPr marL="357188" lvl="1" indent="-357188" algn="just" eaLnBrk="0" hangingPunct="0">
              <a:buFont typeface="Arial" charset="0"/>
              <a:buChar char="•"/>
            </a:pPr>
            <a:r>
              <a:rPr lang="sk-SK" sz="14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Pozmeňujúce a doplňujúce návrhy </a:t>
            </a:r>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poslancov (poslanecký návrh zákona)</a:t>
            </a: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zverejňujú sa na web. sídle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NR SR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bezprostredne pred ich prednesením v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rozprave</a:t>
            </a:r>
          </a:p>
          <a:p>
            <a:pPr marL="357188" lvl="1" indent="-357188" algn="just" eaLnBrk="0" hangingPunct="0">
              <a:buFont typeface="Arial" charset="0"/>
              <a:buChar char="•"/>
            </a:pP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mj-lt"/>
              <a:buAutoNum type="arabicPeriod"/>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ýbory - gestorský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výbor schvaľuje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uznesením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spoločnú správu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výborov, ktorá obsahuje aj pozmeňujúce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a doplňujúce návrhy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výborov, ktorým bol návrh zákona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pridelený</a:t>
            </a:r>
          </a:p>
          <a:p>
            <a:pPr marL="357188" lvl="1" indent="-357188" algn="just" eaLnBrk="0" hangingPunct="0">
              <a:buFont typeface="+mj-lt"/>
              <a:buAutoNum type="arabicPeriod"/>
            </a:pPr>
            <a:endPar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mj-lt"/>
              <a:buAutoNum type="arabicPeriod"/>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oslanci - na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schôdzi NR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SR sa vyžaduje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súhlas 15 poslancov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na podávanie pozmeňujúcich návrhov</a:t>
            </a: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možno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prerušiť prerokúvanie veci, kým zaujme stanovisko výbor, ktorý určí NRSR </a:t>
            </a:r>
          </a:p>
          <a:p>
            <a:pPr marL="357188" lvl="1" indent="-357188" algn="just" eaLnBrk="0" hangingPunct="0">
              <a:buFont typeface="Arial" charset="0"/>
              <a:buChar char="•"/>
            </a:pP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poslanec môže vziať späť svoj návrh pred hlasovaním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NR SR,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návrh sa uverejňuje v znení v akom bol poslancom písomne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odovzdaný</a:t>
            </a:r>
          </a:p>
          <a:p>
            <a:pPr marL="357188" lvl="1" indent="-357188" algn="just" eaLnBrk="0" hangingPunct="0">
              <a:buFont typeface="Arial" charset="0"/>
              <a:buChar char="•"/>
            </a:pPr>
            <a:endPar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Legislatívne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pravidlá sa primerane vzťahujú aj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na prípravu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a prerokúvanie stanoviska, ktoré vláda zaujíma na požiadanie predsedu národnej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rady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k návrhu zákona podaného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výborom národnej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rady alebo jej </a:t>
            </a:r>
            <a:r>
              <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poslancom (v takomto prípade úrad vlády určí podľa pôsobnosti ministerstiev alebo iných ústredných orgánov štátnej správy predkladateľa)</a:t>
            </a:r>
            <a:endParaRPr lang="sk-SK" sz="1400"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tabLst>
                <a:tab pos="538163" algn="l"/>
              </a:tabLst>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514600" lvl="6" indent="-1800225" algn="r" eaLnBrk="0" hangingPunct="0"/>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5941673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7" name="Obdĺžnik 6"/>
          <p:cNvSpPr/>
          <p:nvPr/>
        </p:nvSpPr>
        <p:spPr>
          <a:xfrm>
            <a:off x="419100" y="1844675"/>
            <a:ext cx="4456113" cy="5647700"/>
          </a:xfrm>
          <a:prstGeom prst="rect">
            <a:avLst/>
          </a:prstGeom>
          <a:noFill/>
          <a:effectLst>
            <a:outerShdw blurRad="63500" sx="102000" sy="102000" algn="ctr" rotWithShape="0">
              <a:prstClr val="black">
                <a:alpha val="40000"/>
              </a:prstClr>
            </a:outerShdw>
          </a:effec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defRPr/>
            </a:pPr>
            <a:endParaRPr lang="sk-SK" altLang="sk-SK" sz="2000" b="1" dirty="0">
              <a:solidFill>
                <a:srgbClr val="8A8A8A"/>
              </a:solidFill>
              <a:latin typeface="Verdana" pitchFamily="34" charset="0"/>
            </a:endParaRPr>
          </a:p>
          <a:p>
            <a:pPr algn="ctr" eaLnBrk="1" hangingPunct="1">
              <a:spcBef>
                <a:spcPct val="0"/>
              </a:spcBef>
              <a:buFontTx/>
              <a:buNone/>
              <a:defRPr/>
            </a:pPr>
            <a:endParaRPr lang="sk-SK" altLang="sk-SK" sz="2000" b="1" dirty="0">
              <a:solidFill>
                <a:srgbClr val="8A8A8A"/>
              </a:solidFill>
              <a:latin typeface="Verdana" pitchFamily="34" charset="0"/>
            </a:endParaRPr>
          </a:p>
          <a:p>
            <a:pPr algn="ctr" eaLnBrk="1" hangingPunct="1">
              <a:spcBef>
                <a:spcPct val="0"/>
              </a:spcBef>
              <a:buFontTx/>
              <a:buNone/>
              <a:defRPr/>
            </a:pPr>
            <a:endParaRPr lang="sk-SK" altLang="sk-SK" sz="2000" b="1" dirty="0">
              <a:solidFill>
                <a:srgbClr val="8A8A8A"/>
              </a:solidFill>
              <a:latin typeface="Verdana" pitchFamily="34" charset="0"/>
            </a:endParaRPr>
          </a:p>
          <a:p>
            <a:pPr algn="ctr" eaLnBrk="1" hangingPunct="1">
              <a:spcBef>
                <a:spcPct val="0"/>
              </a:spcBef>
              <a:buFontTx/>
              <a:buNone/>
              <a:defRPr/>
            </a:pPr>
            <a:r>
              <a:rPr lang="sk-SK" altLang="sk-SK" sz="2000" b="1" dirty="0">
                <a:solidFill>
                  <a:srgbClr val="8A8A8A"/>
                </a:solidFill>
                <a:latin typeface="Verdana" pitchFamily="34" charset="0"/>
              </a:rPr>
              <a:t>JUDr. PETER ŠTRPKA, PhD.</a:t>
            </a:r>
          </a:p>
          <a:p>
            <a:pPr algn="ctr" eaLnBrk="1" hangingPunct="1">
              <a:spcBef>
                <a:spcPct val="0"/>
              </a:spcBef>
              <a:buFontTx/>
              <a:buNone/>
              <a:defRPr/>
            </a:pPr>
            <a:endParaRPr lang="sk-SK" altLang="sk-SK" sz="2000" i="1" dirty="0">
              <a:latin typeface="Verdana" pitchFamily="34" charset="0"/>
            </a:endParaRPr>
          </a:p>
          <a:p>
            <a:pPr algn="ctr" eaLnBrk="1" hangingPunct="1">
              <a:spcBef>
                <a:spcPct val="0"/>
              </a:spcBef>
              <a:buFontTx/>
              <a:buNone/>
              <a:defRPr/>
            </a:pPr>
            <a:r>
              <a:rPr lang="pl-PL" altLang="sk-SK" sz="2000" b="1" dirty="0">
                <a:solidFill>
                  <a:srgbClr val="801A2B"/>
                </a:solidFill>
                <a:latin typeface="Verdana" pitchFamily="34" charset="0"/>
              </a:rPr>
              <a:t>Efektívne uplatňovanie pripomienok v legislatívnom procese</a:t>
            </a:r>
            <a:endParaRPr lang="pl-PL" altLang="sk-SK" sz="2000" b="1" dirty="0">
              <a:solidFill>
                <a:srgbClr val="801A2B"/>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1400" dirty="0">
              <a:solidFill>
                <a:srgbClr val="8A8A8A"/>
              </a:solidFill>
            </a:endParaRPr>
          </a:p>
          <a:p>
            <a:pPr algn="just" eaLnBrk="1" hangingPunct="1">
              <a:lnSpc>
                <a:spcPct val="150000"/>
              </a:lnSpc>
              <a:spcBef>
                <a:spcPct val="0"/>
              </a:spcBef>
              <a:buFontTx/>
              <a:buNone/>
              <a:defRPr/>
            </a:pPr>
            <a:endParaRPr lang="sk-SK" altLang="en-US" sz="800" dirty="0">
              <a:solidFill>
                <a:srgbClr val="4D4D4D"/>
              </a:solidFill>
              <a:latin typeface="Verdana" pitchFamily="34" charset="0"/>
            </a:endParaRPr>
          </a:p>
        </p:txBody>
      </p:sp>
      <p:pic>
        <p:nvPicPr>
          <p:cNvPr id="4099" name="Obrázok 4"/>
          <p:cNvPicPr>
            <a:picLocks noChangeAspect="1"/>
          </p:cNvPicPr>
          <p:nvPr/>
        </p:nvPicPr>
        <p:blipFill>
          <a:blip r:embed="rId4" cstate="print"/>
          <a:srcRect/>
          <a:stretch>
            <a:fillRect/>
          </a:stretch>
        </p:blipFill>
        <p:spPr bwMode="auto">
          <a:xfrm>
            <a:off x="4875213" y="1989138"/>
            <a:ext cx="4522787" cy="2765425"/>
          </a:xfrm>
          <a:prstGeom prst="rect">
            <a:avLst/>
          </a:prstGeom>
          <a:noFill/>
          <a:ln w="9525">
            <a:noFill/>
            <a:miter lim="800000"/>
            <a:headEnd/>
            <a:tailEnd/>
          </a:ln>
        </p:spPr>
      </p:pic>
      <p:pic>
        <p:nvPicPr>
          <p:cNvPr id="4100" name="Obrázok 5"/>
          <p:cNvPicPr>
            <a:picLocks noChangeAspect="1"/>
          </p:cNvPicPr>
          <p:nvPr/>
        </p:nvPicPr>
        <p:blipFill>
          <a:blip r:embed="rId5" cstate="print"/>
          <a:srcRect/>
          <a:stretch>
            <a:fillRect/>
          </a:stretch>
        </p:blipFill>
        <p:spPr bwMode="auto">
          <a:xfrm>
            <a:off x="2217738" y="252413"/>
            <a:ext cx="5475287" cy="935037"/>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33393" y="3080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23844" y="571480"/>
            <a:ext cx="8929750"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eaLnBrk="0" hangingPunct="0">
              <a:spcBef>
                <a:spcPct val="20000"/>
              </a:spcBef>
            </a:pPr>
            <a:r>
              <a:rPr lang="sk-SK" altLang="sk-SK" b="1" dirty="0" smtClean="0">
                <a:solidFill>
                  <a:srgbClr val="801A2B"/>
                </a:solidFill>
                <a:latin typeface="Verdana" pitchFamily="34" charset="0"/>
              </a:rPr>
              <a:t>Časová os</a:t>
            </a:r>
            <a:endParaRPr lang="sk-SK" altLang="sk-SK" b="1" dirty="0">
              <a:solidFill>
                <a:srgbClr val="801A2B"/>
              </a:solidFill>
              <a:latin typeface="Verdana" pitchFamily="34" charset="0"/>
            </a:endParaRPr>
          </a:p>
          <a:p>
            <a:pPr marL="357188" lvl="1" indent="-357188" algn="just" eaLnBrk="0" hangingPunct="0">
              <a:buFont typeface="Arial" charset="0"/>
              <a:buChar char="•"/>
              <a:tabLst>
                <a:tab pos="538163" algn="l"/>
              </a:tabLst>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algn="just" eaLnBrk="0" hangingPunct="0"/>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p>
          <a:p>
            <a:pPr marL="357188" lvl="1" algn="just" eaLnBrk="0" hangingPunct="0"/>
            <a:endPar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68288" lvl="1" algn="just" eaLnBrk="0" hangingPunct="0"/>
            <a:r>
              <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endPar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68288" lvl="1" algn="just" eaLnBrk="0" hangingPunct="0"/>
            <a:endPar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68288" lvl="1" algn="just" eaLnBrk="0" hangingPunct="0"/>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Vyhodnotenie </a:t>
            </a:r>
            <a:r>
              <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MPK   </a:t>
            </a:r>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Zasadnutie vlády	        Veto prezidenta   Schválenie NR SR</a:t>
            </a:r>
            <a:endPar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0" lvl="1" algn="just" eaLnBrk="0" hangingPunct="0">
              <a:tabLst>
                <a:tab pos="1160463" algn="l"/>
                <a:tab pos="1617663" algn="l"/>
                <a:tab pos="1884363" algn="l"/>
                <a:tab pos="2063750" algn="l"/>
              </a:tabLst>
            </a:pPr>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r>
              <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(3/5)           Návrh na ÚS SR</a:t>
            </a:r>
            <a:endPar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7448550" lvl="8" indent="-88900" algn="just" eaLnBrk="0" hangingPunct="0"/>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357188" lvl="1" indent="-357188" algn="just" eaLnBrk="0" hangingPunct="0">
              <a:buFont typeface="Arial" charset="0"/>
              <a:buChar char="•"/>
            </a:pPr>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0" lvl="1" algn="just" eaLnBrk="0" hangingPunct="0"/>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p>
          <a:p>
            <a:pPr marL="0" lvl="1" algn="just" eaLnBrk="0" hangingPunct="0"/>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MPK</a:t>
            </a:r>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Rokovanie v LRV	</a:t>
            </a:r>
            <a:r>
              <a:rPr lang="sk-SK" sz="14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Schôdza </a:t>
            </a:r>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NR SR    Vrátené NR SR</a:t>
            </a:r>
          </a:p>
          <a:p>
            <a:pPr marL="3200400" lvl="8" algn="just" eaLnBrk="0" hangingPunct="0"/>
            <a:r>
              <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(3x čítanie)	 		Vyhlásené v ZZ</a:t>
            </a:r>
          </a:p>
          <a:p>
            <a:pPr marL="5024438" lvl="8" algn="just" eaLnBrk="0" hangingPunct="0"/>
            <a:endParaRPr lang="sk-SK" sz="14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514600" lvl="6" indent="-1800225" algn="r" eaLnBrk="0" hangingPunct="0">
              <a:tabLst>
                <a:tab pos="1706563" algn="l"/>
              </a:tabLst>
            </a:pPr>
            <a:endPar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514600" lvl="6" indent="-1800225" algn="r" eaLnBrk="0" hangingPunct="0">
              <a:tabLst>
                <a:tab pos="1706563" algn="l"/>
              </a:tabLst>
            </a:pPr>
            <a:endParaRPr lang="sk-SK" sz="1200" b="1"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marL="2514600" lvl="6" indent="-1800225" algn="r" eaLnBrk="0" hangingPunct="0">
              <a:tabLst>
                <a:tab pos="1706563" algn="l"/>
              </a:tabLst>
            </a:pPr>
            <a:r>
              <a:rPr lang="sk-SK" sz="1200" b="1" dirty="0" smtClean="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			</a:t>
            </a:r>
          </a:p>
          <a:p>
            <a:pPr marL="2514600" lvl="6" indent="-1800225" algn="r" eaLnBrk="0" hangingPunct="0"/>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p:txBody>
      </p:sp>
      <p:cxnSp>
        <p:nvCxnSpPr>
          <p:cNvPr id="23" name="Zaoblená spojnica 22"/>
          <p:cNvCxnSpPr/>
          <p:nvPr/>
        </p:nvCxnSpPr>
        <p:spPr>
          <a:xfrm>
            <a:off x="491442" y="2864415"/>
            <a:ext cx="8854046" cy="12700"/>
          </a:xfrm>
          <a:prstGeom prst="curvedConnector3">
            <a:avLst>
              <a:gd name="adj1" fmla="val 50000"/>
            </a:avLst>
          </a:prstGeom>
          <a:ln w="57150">
            <a:solidFill>
              <a:srgbClr val="801A2B"/>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4" name="Šípka nahor 23"/>
          <p:cNvSpPr/>
          <p:nvPr/>
        </p:nvSpPr>
        <p:spPr>
          <a:xfrm>
            <a:off x="883386" y="2947717"/>
            <a:ext cx="181181" cy="656927"/>
          </a:xfrm>
          <a:prstGeom prst="up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32" name="Šípka dolu 31"/>
          <p:cNvSpPr/>
          <p:nvPr/>
        </p:nvSpPr>
        <p:spPr>
          <a:xfrm>
            <a:off x="3224808" y="1272179"/>
            <a:ext cx="144016" cy="1160011"/>
          </a:xfrm>
          <a:prstGeom prst="down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0" name="Šípka nahor 39"/>
          <p:cNvSpPr/>
          <p:nvPr/>
        </p:nvSpPr>
        <p:spPr>
          <a:xfrm>
            <a:off x="2000672" y="2985846"/>
            <a:ext cx="181181" cy="656927"/>
          </a:xfrm>
          <a:prstGeom prst="up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3" name="Šípka dolu 42"/>
          <p:cNvSpPr/>
          <p:nvPr/>
        </p:nvSpPr>
        <p:spPr>
          <a:xfrm>
            <a:off x="1496616" y="1124744"/>
            <a:ext cx="144016" cy="1160011"/>
          </a:xfrm>
          <a:prstGeom prst="down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4" name="Šípka nahor 43"/>
          <p:cNvSpPr/>
          <p:nvPr/>
        </p:nvSpPr>
        <p:spPr>
          <a:xfrm>
            <a:off x="5741789" y="2985846"/>
            <a:ext cx="181181" cy="656927"/>
          </a:xfrm>
          <a:prstGeom prst="up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5" name="Šípka dolu 44"/>
          <p:cNvSpPr/>
          <p:nvPr/>
        </p:nvSpPr>
        <p:spPr>
          <a:xfrm>
            <a:off x="5097016" y="1272178"/>
            <a:ext cx="144016" cy="1160011"/>
          </a:xfrm>
          <a:prstGeom prst="down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6" name="Šípka nahor 45"/>
          <p:cNvSpPr/>
          <p:nvPr/>
        </p:nvSpPr>
        <p:spPr>
          <a:xfrm>
            <a:off x="4152040" y="3026894"/>
            <a:ext cx="181181" cy="656927"/>
          </a:xfrm>
          <a:prstGeom prst="up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7" name="Šípka dolu 46"/>
          <p:cNvSpPr/>
          <p:nvPr/>
        </p:nvSpPr>
        <p:spPr>
          <a:xfrm>
            <a:off x="6777218" y="1237084"/>
            <a:ext cx="144016" cy="1160011"/>
          </a:xfrm>
          <a:prstGeom prst="down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8" name="Šípka nahor 47"/>
          <p:cNvSpPr/>
          <p:nvPr/>
        </p:nvSpPr>
        <p:spPr>
          <a:xfrm>
            <a:off x="7542899" y="3086553"/>
            <a:ext cx="181181" cy="656927"/>
          </a:xfrm>
          <a:prstGeom prst="up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49" name="Šípka dolu 48"/>
          <p:cNvSpPr/>
          <p:nvPr/>
        </p:nvSpPr>
        <p:spPr>
          <a:xfrm>
            <a:off x="8422332" y="1445031"/>
            <a:ext cx="144016" cy="1160011"/>
          </a:xfrm>
          <a:prstGeom prst="downArrow">
            <a:avLst/>
          </a:prstGeom>
          <a:solidFill>
            <a:srgbClr val="84162E"/>
          </a:solidFill>
          <a:ln>
            <a:solidFill>
              <a:srgbClr val="8416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Tree>
    <p:extLst>
      <p:ext uri="{BB962C8B-B14F-4D97-AF65-F5344CB8AC3E}">
        <p14:creationId xmlns:p14="http://schemas.microsoft.com/office/powerpoint/2010/main" val="14216884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452406" y="1071546"/>
            <a:ext cx="8858312"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lvl="1" algn="just" eaLnBrk="0" hangingPunct="0"/>
            <a:r>
              <a:rPr lang="sk-SK" sz="1400" b="1" dirty="0" smtClean="0">
                <a:solidFill>
                  <a:schemeClr val="tx1">
                    <a:lumMod val="65000"/>
                    <a:lumOff val="35000"/>
                  </a:schemeClr>
                </a:solidFill>
                <a:latin typeface="Verdana" pitchFamily="34" charset="0"/>
                <a:ea typeface="Verdana" pitchFamily="34" charset="0"/>
                <a:cs typeface="Verdana" pitchFamily="34" charset="0"/>
              </a:rPr>
              <a:t>Podanie návrhu na Ústavný súd SR</a:t>
            </a:r>
            <a:endParaRPr lang="sk-SK" sz="1400" b="1"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b="1" dirty="0">
              <a:solidFill>
                <a:schemeClr val="tx1">
                  <a:lumMod val="65000"/>
                  <a:lumOff val="35000"/>
                </a:schemeClr>
              </a:solidFill>
              <a:latin typeface="Verdana" pitchFamily="34" charset="0"/>
              <a:ea typeface="Verdana" pitchFamily="34" charset="0"/>
              <a:cs typeface="Verdana" pitchFamily="34" charset="0"/>
            </a:endParaRPr>
          </a:p>
          <a:p>
            <a:pPr indent="265113">
              <a:buFont typeface="Arial" pitchFamily="34" charset="0"/>
              <a:buChar char="•"/>
              <a:tabLst>
                <a:tab pos="358775"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čl. 130 ods. 1 Ústavy SR</a:t>
            </a:r>
          </a:p>
          <a:p>
            <a:pPr algn="just">
              <a:buFont typeface="Arial" pitchFamily="34" charset="0"/>
              <a:buChar char="•"/>
            </a:pPr>
            <a:endParaRPr lang="sk-SK" sz="1400" dirty="0">
              <a:solidFill>
                <a:schemeClr val="tx1">
                  <a:lumMod val="65000"/>
                  <a:lumOff val="35000"/>
                </a:schemeClr>
              </a:solidFill>
              <a:latin typeface="Verdana" pitchFamily="34" charset="0"/>
              <a:ea typeface="Verdana" pitchFamily="34" charset="0"/>
              <a:cs typeface="Verdana" pitchFamily="34" charset="0"/>
            </a:endParaRPr>
          </a:p>
          <a:p>
            <a:pPr algn="just">
              <a:buFont typeface="Arial" pitchFamily="34" charset="0"/>
              <a:buChar char="•"/>
              <a:tabLst>
                <a:tab pos="358775"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Ústavný súd </a:t>
            </a:r>
            <a:r>
              <a:rPr lang="sk-SK" sz="1400" dirty="0" smtClean="0">
                <a:solidFill>
                  <a:schemeClr val="tx1">
                    <a:lumMod val="65000"/>
                    <a:lumOff val="35000"/>
                  </a:schemeClr>
                </a:solidFill>
                <a:latin typeface="Verdana" pitchFamily="34" charset="0"/>
                <a:ea typeface="Verdana" pitchFamily="34" charset="0"/>
                <a:cs typeface="Verdana" pitchFamily="34" charset="0"/>
              </a:rPr>
              <a:t>SR začne </a:t>
            </a:r>
            <a:r>
              <a:rPr lang="sk-SK" sz="1400" dirty="0" smtClean="0">
                <a:solidFill>
                  <a:schemeClr val="tx1">
                    <a:lumMod val="65000"/>
                    <a:lumOff val="35000"/>
                  </a:schemeClr>
                </a:solidFill>
                <a:latin typeface="Verdana" pitchFamily="34" charset="0"/>
                <a:ea typeface="Verdana" pitchFamily="34" charset="0"/>
                <a:cs typeface="Verdana" pitchFamily="34" charset="0"/>
              </a:rPr>
              <a:t>konanie, ak podá návrh</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najmenej pätina poslancov Národnej rady Slovenskej republiky,</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prezident Slovenskej republiky,</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vláda Slovenskej republiky,</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súd,</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generálny prokurátor,</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predseda Súdnej rady Slovenskej republiky vo veciach súladu právnych predpisov podľa čl. 125 ods. 1 týkajúcich sa výkonu súdnictva,</a:t>
            </a:r>
          </a:p>
          <a:p>
            <a:pPr marL="342900" indent="-342900" algn="just">
              <a:buFont typeface="+mj-lt"/>
              <a:buAutoNum type="alphaLcParenR"/>
            </a:pPr>
            <a:r>
              <a:rPr lang="sk-SK" sz="1400" dirty="0" smtClean="0">
                <a:solidFill>
                  <a:schemeClr val="tx1">
                    <a:lumMod val="65000"/>
                    <a:lumOff val="35000"/>
                  </a:schemeClr>
                </a:solidFill>
                <a:latin typeface="Verdana" pitchFamily="34" charset="0"/>
                <a:ea typeface="Verdana" pitchFamily="34" charset="0"/>
                <a:cs typeface="Verdana" pitchFamily="34" charset="0"/>
              </a:rPr>
              <a:t>verejný ochranca práv vo veciach súladu právnych predpisov podľa čl. 125 ods. 1, ak ich ďalšie uplatňovanie môže ohroziť základné práva alebo slobody alebo ľudské práva a základné slobody vyplývajúce z medzinárodnej zmluvy, ktorú Slovenská republika ratifikovala a ktorá bola vyhlásená spôsobom ustanoveným zákonom</a:t>
            </a: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2048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512" y="214290"/>
            <a:ext cx="8750206" cy="8279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lvl="1" algn="just" eaLnBrk="0" hangingPunct="0"/>
            <a:r>
              <a:rPr lang="sk-SK" sz="1400" b="1" dirty="0" smtClean="0">
                <a:solidFill>
                  <a:schemeClr val="tx1">
                    <a:lumMod val="65000"/>
                    <a:lumOff val="35000"/>
                  </a:schemeClr>
                </a:solidFill>
                <a:latin typeface="Verdana" pitchFamily="34" charset="0"/>
                <a:ea typeface="Verdana" pitchFamily="34" charset="0"/>
                <a:cs typeface="Verdana" pitchFamily="34" charset="0"/>
              </a:rPr>
              <a:t>Podanie návrhu na Ústavný súd SR</a:t>
            </a:r>
            <a:endParaRPr lang="sk-SK" sz="1400" b="1" dirty="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b="1" dirty="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čl. 125 ods. 1 a </a:t>
            </a:r>
            <a:r>
              <a:rPr lang="sk-SK" sz="1400" dirty="0" err="1" smtClean="0">
                <a:solidFill>
                  <a:schemeClr val="tx1">
                    <a:lumMod val="65000"/>
                    <a:lumOff val="35000"/>
                  </a:schemeClr>
                </a:solidFill>
                <a:latin typeface="Verdana" pitchFamily="34" charset="0"/>
                <a:ea typeface="Verdana" pitchFamily="34" charset="0"/>
                <a:cs typeface="Verdana" pitchFamily="34" charset="0"/>
              </a:rPr>
              <a:t>nasl</a:t>
            </a:r>
            <a:r>
              <a:rPr lang="sk-SK" sz="1400" dirty="0" smtClean="0">
                <a:solidFill>
                  <a:schemeClr val="tx1">
                    <a:lumMod val="65000"/>
                    <a:lumOff val="35000"/>
                  </a:schemeClr>
                </a:solidFill>
                <a:latin typeface="Verdana" pitchFamily="34" charset="0"/>
                <a:ea typeface="Verdana" pitchFamily="34" charset="0"/>
                <a:cs typeface="Verdana" pitchFamily="34" charset="0"/>
              </a:rPr>
              <a:t>. Ústavy SR</a:t>
            </a: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lgn="just">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a:t>
            </a:r>
            <a:r>
              <a:rPr lang="sk-SK" sz="1400" dirty="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Ú</a:t>
            </a:r>
            <a:r>
              <a:rPr lang="sk-SK" sz="1400" dirty="0" smtClean="0">
                <a:solidFill>
                  <a:schemeClr val="tx1">
                    <a:lumMod val="65000"/>
                    <a:lumOff val="35000"/>
                  </a:schemeClr>
                </a:solidFill>
                <a:latin typeface="Verdana" pitchFamily="34" charset="0"/>
                <a:ea typeface="Verdana" pitchFamily="34" charset="0"/>
                <a:cs typeface="Verdana" pitchFamily="34" charset="0"/>
              </a:rPr>
              <a:t>stavný </a:t>
            </a:r>
            <a:r>
              <a:rPr lang="sk-SK" sz="1400" dirty="0" smtClean="0">
                <a:solidFill>
                  <a:schemeClr val="tx1">
                    <a:lumMod val="65000"/>
                    <a:lumOff val="35000"/>
                  </a:schemeClr>
                </a:solidFill>
                <a:latin typeface="Verdana" pitchFamily="34" charset="0"/>
                <a:ea typeface="Verdana" pitchFamily="34" charset="0"/>
                <a:cs typeface="Verdana" pitchFamily="34" charset="0"/>
              </a:rPr>
              <a:t>súd </a:t>
            </a:r>
            <a:r>
              <a:rPr lang="sk-SK" sz="1400" dirty="0" smtClean="0">
                <a:solidFill>
                  <a:schemeClr val="tx1">
                    <a:lumMod val="65000"/>
                    <a:lumOff val="35000"/>
                  </a:schemeClr>
                </a:solidFill>
                <a:latin typeface="Verdana" pitchFamily="34" charset="0"/>
                <a:ea typeface="Verdana" pitchFamily="34" charset="0"/>
                <a:cs typeface="Verdana" pitchFamily="34" charset="0"/>
              </a:rPr>
              <a:t>SR rozhoduje </a:t>
            </a:r>
            <a:r>
              <a:rPr lang="sk-SK" sz="1400" dirty="0" smtClean="0">
                <a:solidFill>
                  <a:schemeClr val="tx1">
                    <a:lumMod val="65000"/>
                    <a:lumOff val="35000"/>
                  </a:schemeClr>
                </a:solidFill>
                <a:latin typeface="Verdana" pitchFamily="34" charset="0"/>
                <a:ea typeface="Verdana" pitchFamily="34" charset="0"/>
                <a:cs typeface="Verdana" pitchFamily="34" charset="0"/>
              </a:rPr>
              <a:t>o súlade</a:t>
            </a:r>
          </a:p>
          <a:p>
            <a:pPr algn="just">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zákonov s ústavou, s ústavnými zákonmi a s medzinárodnými zmluvami, s ktorými vyslovila </a:t>
            </a:r>
            <a:r>
              <a:rPr lang="sk-SK" sz="1400" dirty="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súhlas Národná rada Slovenskej republiky a ktoré boli ratifikované a vyhlásené spôsobom 	ustanoveným zákonom,</a:t>
            </a:r>
          </a:p>
          <a:p>
            <a:pPr algn="just">
              <a:buFont typeface="Arial" pitchFamily="34" charset="0"/>
              <a:buChar char="•"/>
              <a:tabLst>
                <a:tab pos="265113" algn="l"/>
              </a:tabLst>
            </a:pPr>
            <a:r>
              <a:rPr lang="sk-SK" sz="1400" i="1" dirty="0" smtClean="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nariadení vlády, všeobecne záväzných právnych predpisov ministerstiev a ostatných 	ústredných orgánov štátnej správy s ústavou, s ústavnými zákonmi, s medzinárodnými 	zmluvami, s ktorými vyslovila súhlas Národná rada Slovenskej republiky a ktoré boli 	ratifikované a vyhlásené spôsobom ustanoveným zákonom, a so zákonmi,</a:t>
            </a:r>
          </a:p>
          <a:p>
            <a:pPr algn="just">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lgn="just">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a:t>
            </a:r>
            <a:r>
              <a:rPr lang="sk-SK" sz="1400" dirty="0">
                <a:solidFill>
                  <a:schemeClr val="tx1">
                    <a:lumMod val="65000"/>
                    <a:lumOff val="35000"/>
                  </a:schemeClr>
                </a:solidFill>
                <a:latin typeface="Verdana" pitchFamily="34" charset="0"/>
                <a:ea typeface="Verdana" pitchFamily="34" charset="0"/>
                <a:cs typeface="Verdana" pitchFamily="34" charset="0"/>
              </a:rPr>
              <a:t>a</a:t>
            </a:r>
            <a:r>
              <a:rPr lang="sk-SK" sz="1400" dirty="0" smtClean="0">
                <a:solidFill>
                  <a:schemeClr val="tx1">
                    <a:lumMod val="65000"/>
                    <a:lumOff val="35000"/>
                  </a:schemeClr>
                </a:solidFill>
                <a:latin typeface="Verdana" pitchFamily="34" charset="0"/>
                <a:ea typeface="Verdana" pitchFamily="34" charset="0"/>
                <a:cs typeface="Verdana" pitchFamily="34" charset="0"/>
              </a:rPr>
              <a:t>k </a:t>
            </a:r>
            <a:r>
              <a:rPr lang="sk-SK" sz="1400" dirty="0" smtClean="0">
                <a:solidFill>
                  <a:schemeClr val="tx1">
                    <a:lumMod val="65000"/>
                    <a:lumOff val="35000"/>
                  </a:schemeClr>
                </a:solidFill>
                <a:latin typeface="Verdana" pitchFamily="34" charset="0"/>
                <a:ea typeface="Verdana" pitchFamily="34" charset="0"/>
                <a:cs typeface="Verdana" pitchFamily="34" charset="0"/>
              </a:rPr>
              <a:t>ústavný súd prijme návrh na konanie podľa odseku 1, môže </a:t>
            </a:r>
            <a:r>
              <a:rPr lang="sk-SK" sz="1400" b="1" dirty="0" smtClean="0">
                <a:solidFill>
                  <a:schemeClr val="tx1">
                    <a:lumMod val="65000"/>
                    <a:lumOff val="35000"/>
                  </a:schemeClr>
                </a:solidFill>
                <a:latin typeface="Verdana" pitchFamily="34" charset="0"/>
                <a:ea typeface="Verdana" pitchFamily="34" charset="0"/>
                <a:cs typeface="Verdana" pitchFamily="34" charset="0"/>
              </a:rPr>
              <a:t>pozastaviť účinnosť </a:t>
            </a:r>
            <a:r>
              <a:rPr lang="sk-SK" sz="1400" dirty="0" smtClean="0">
                <a:solidFill>
                  <a:schemeClr val="tx1">
                    <a:lumMod val="65000"/>
                    <a:lumOff val="35000"/>
                  </a:schemeClr>
                </a:solidFill>
                <a:latin typeface="Verdana" pitchFamily="34" charset="0"/>
                <a:ea typeface="Verdana" pitchFamily="34" charset="0"/>
                <a:cs typeface="Verdana" pitchFamily="34" charset="0"/>
              </a:rPr>
              <a:t>	napadnutých právnych predpisov, ich častí, prípadne niektorých ich ustanovení, ak ich ďalšie 	uplatňovanie môže ohroziť základné práva a slobody, ak hrozí značná hospodárska škoda 	alebo iný vážny nenapraviteľný následok.</a:t>
            </a:r>
          </a:p>
          <a:p>
            <a:pPr algn="just">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lgn="just">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ak </a:t>
            </a:r>
            <a:r>
              <a:rPr lang="sk-SK" sz="1400" dirty="0" smtClean="0">
                <a:solidFill>
                  <a:schemeClr val="tx1">
                    <a:lumMod val="65000"/>
                    <a:lumOff val="35000"/>
                  </a:schemeClr>
                </a:solidFill>
                <a:latin typeface="Verdana" pitchFamily="34" charset="0"/>
                <a:ea typeface="Verdana" pitchFamily="34" charset="0"/>
                <a:cs typeface="Verdana" pitchFamily="34" charset="0"/>
              </a:rPr>
              <a:t>ústavný súd svojím rozhodnutím vysloví, že medzi právnymi predpismi uvedenými v </a:t>
            </a:r>
            <a:r>
              <a:rPr lang="sk-SK" sz="1400" dirty="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odseku 1 je nesúlad, </a:t>
            </a:r>
            <a:r>
              <a:rPr lang="sk-SK" sz="1400" b="1" dirty="0" smtClean="0">
                <a:solidFill>
                  <a:schemeClr val="tx1">
                    <a:lumMod val="65000"/>
                    <a:lumOff val="35000"/>
                  </a:schemeClr>
                </a:solidFill>
                <a:latin typeface="Verdana" pitchFamily="34" charset="0"/>
                <a:ea typeface="Verdana" pitchFamily="34" charset="0"/>
                <a:cs typeface="Verdana" pitchFamily="34" charset="0"/>
              </a:rPr>
              <a:t>strácajú</a:t>
            </a:r>
            <a:r>
              <a:rPr lang="sk-SK" sz="1400" dirty="0" smtClean="0">
                <a:solidFill>
                  <a:schemeClr val="tx1">
                    <a:lumMod val="65000"/>
                    <a:lumOff val="35000"/>
                  </a:schemeClr>
                </a:solidFill>
                <a:latin typeface="Verdana" pitchFamily="34" charset="0"/>
                <a:ea typeface="Verdana" pitchFamily="34" charset="0"/>
                <a:cs typeface="Verdana" pitchFamily="34" charset="0"/>
              </a:rPr>
              <a:t> príslušné predpisy, ich časti, prípadne niektoré ich 	ustanovenia </a:t>
            </a:r>
            <a:r>
              <a:rPr lang="sk-SK" sz="1400" b="1" dirty="0" smtClean="0">
                <a:solidFill>
                  <a:schemeClr val="tx1">
                    <a:lumMod val="65000"/>
                    <a:lumOff val="35000"/>
                  </a:schemeClr>
                </a:solidFill>
                <a:latin typeface="Verdana" pitchFamily="34" charset="0"/>
                <a:ea typeface="Verdana" pitchFamily="34" charset="0"/>
                <a:cs typeface="Verdana" pitchFamily="34" charset="0"/>
              </a:rPr>
              <a:t>účinnosť</a:t>
            </a:r>
            <a:r>
              <a:rPr lang="sk-SK" sz="1400" dirty="0" smtClean="0">
                <a:solidFill>
                  <a:schemeClr val="tx1">
                    <a:lumMod val="65000"/>
                    <a:lumOff val="35000"/>
                  </a:schemeClr>
                </a:solidFill>
                <a:latin typeface="Verdana" pitchFamily="34" charset="0"/>
                <a:ea typeface="Verdana" pitchFamily="34" charset="0"/>
                <a:cs typeface="Verdana" pitchFamily="34" charset="0"/>
              </a:rPr>
              <a:t>. Orgány, ktoré tieto právne predpisy vydali, sú povinné do šiestich 	mesiacov od vyhlásenia rozhodnutia ústavného súdu uviesť ich do súladu s ústavou, s 	ústavnými zákonmi a s medzinárodnými zmluvami vyhlásenými spôsobom ustanoveným 	zákonom</a:t>
            </a:r>
          </a:p>
          <a:p>
            <a:pPr algn="just">
              <a:buFont typeface="Arial" pitchFamily="34" charset="0"/>
              <a:buChar char="•"/>
              <a:tabLst>
                <a:tab pos="265113" algn="l"/>
              </a:tabLst>
            </a:pPr>
            <a:r>
              <a:rPr lang="sk-SK" sz="1400" dirty="0" smtClean="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ak </a:t>
            </a:r>
            <a:r>
              <a:rPr lang="sk-SK" sz="1400" dirty="0" smtClean="0">
                <a:solidFill>
                  <a:schemeClr val="tx1">
                    <a:lumMod val="65000"/>
                    <a:lumOff val="35000"/>
                  </a:schemeClr>
                </a:solidFill>
                <a:latin typeface="Verdana" pitchFamily="34" charset="0"/>
                <a:ea typeface="Verdana" pitchFamily="34" charset="0"/>
                <a:cs typeface="Verdana" pitchFamily="34" charset="0"/>
              </a:rPr>
              <a:t>tak neurobia, také predpisy, ich časti alebo ustanovenia </a:t>
            </a:r>
            <a:r>
              <a:rPr lang="sk-SK" sz="1400" b="1" dirty="0" smtClean="0">
                <a:solidFill>
                  <a:schemeClr val="tx1">
                    <a:lumMod val="65000"/>
                    <a:lumOff val="35000"/>
                  </a:schemeClr>
                </a:solidFill>
                <a:latin typeface="Verdana" pitchFamily="34" charset="0"/>
                <a:ea typeface="Verdana" pitchFamily="34" charset="0"/>
                <a:cs typeface="Verdana" pitchFamily="34" charset="0"/>
              </a:rPr>
              <a:t>strácajú platnosť </a:t>
            </a:r>
            <a:r>
              <a:rPr lang="sk-SK" sz="1400" dirty="0" smtClean="0">
                <a:solidFill>
                  <a:schemeClr val="tx1">
                    <a:lumMod val="65000"/>
                    <a:lumOff val="35000"/>
                  </a:schemeClr>
                </a:solidFill>
                <a:latin typeface="Verdana" pitchFamily="34" charset="0"/>
                <a:ea typeface="Verdana" pitchFamily="34" charset="0"/>
                <a:cs typeface="Verdana" pitchFamily="34" charset="0"/>
              </a:rPr>
              <a:t>po šiestich </a:t>
            </a:r>
            <a:r>
              <a:rPr lang="sk-SK" sz="1400" dirty="0">
                <a:solidFill>
                  <a:schemeClr val="tx1">
                    <a:lumMod val="65000"/>
                    <a:lumOff val="35000"/>
                  </a:schemeClr>
                </a:solidFill>
                <a:latin typeface="Verdana" pitchFamily="34" charset="0"/>
                <a:ea typeface="Verdana" pitchFamily="34" charset="0"/>
                <a:cs typeface="Verdana" pitchFamily="34" charset="0"/>
              </a:rPr>
              <a:t>	</a:t>
            </a:r>
            <a:r>
              <a:rPr lang="sk-SK" sz="1400" dirty="0" smtClean="0">
                <a:solidFill>
                  <a:schemeClr val="tx1">
                    <a:lumMod val="65000"/>
                    <a:lumOff val="35000"/>
                  </a:schemeClr>
                </a:solidFill>
                <a:latin typeface="Verdana" pitchFamily="34" charset="0"/>
                <a:ea typeface="Verdana" pitchFamily="34" charset="0"/>
                <a:cs typeface="Verdana" pitchFamily="34" charset="0"/>
              </a:rPr>
              <a:t>mesiacoch od vyhlásenia rozhodnutia.</a:t>
            </a: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a:buFont typeface="Arial" pitchFamily="34" charset="0"/>
              <a:buChar char="•"/>
            </a:pPr>
            <a:endParaRPr lang="sk-SK" sz="1400" dirty="0" smtClean="0">
              <a:solidFill>
                <a:schemeClr val="tx1">
                  <a:lumMod val="65000"/>
                  <a:lumOff val="35000"/>
                </a:schemeClr>
              </a:solidFill>
              <a:latin typeface="Verdana" pitchFamily="34" charset="0"/>
              <a:ea typeface="Verdana" pitchFamily="34" charset="0"/>
              <a:cs typeface="Verdana" pitchFamily="34" charset="0"/>
            </a:endParaRPr>
          </a:p>
          <a:p>
            <a:pPr marL="357188" lvl="1" indent="-357188" algn="just" eaLnBrk="0" hangingPunct="0">
              <a:buFont typeface="Arial" charset="0"/>
              <a:buChar char="•"/>
            </a:pPr>
            <a:endPar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Obrázok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45069" y="322263"/>
            <a:ext cx="337939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bdĺžnik 5"/>
          <p:cNvSpPr/>
          <p:nvPr/>
        </p:nvSpPr>
        <p:spPr>
          <a:xfrm>
            <a:off x="848544" y="2924944"/>
            <a:ext cx="4538530" cy="1708160"/>
          </a:xfrm>
          <a:prstGeom prst="rect">
            <a:avLst/>
          </a:prstGeom>
          <a:noFill/>
          <a:effectLst>
            <a:outerShdw blurRad="63500" sx="102000" sy="102000" algn="ctr" rotWithShape="0">
              <a:prstClr val="black">
                <a:alpha val="40000"/>
              </a:prstClr>
            </a:outerShdw>
          </a:effectLst>
        </p:spPr>
        <p:txBody>
          <a:bodyPr>
            <a:spAutoFit/>
          </a:bodyPr>
          <a:lstStyle/>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JUDr. Peter </a:t>
            </a:r>
            <a:r>
              <a:rPr lang="sk-SK" sz="1200" b="1" dirty="0" err="1">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Štrpka</a:t>
            </a: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 PhD., partner</a:t>
            </a:r>
          </a:p>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SOUKENÍK – ŠTRPKA, s. r. o.</a:t>
            </a:r>
          </a:p>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advokátska kancelária/law firm</a:t>
            </a:r>
          </a:p>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Šoltésovej 14, 811 08 Bratislava</a:t>
            </a:r>
          </a:p>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+421 2 32 202 111</a:t>
            </a:r>
          </a:p>
          <a:p>
            <a:pPr algn="just">
              <a:lnSpc>
                <a:spcPts val="1800"/>
              </a:lnSpc>
              <a:defRPr/>
            </a:pPr>
            <a:r>
              <a:rPr lang="sk-SK" sz="1200" b="1" dirty="0" err="1">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peter.strpka@akss.sk</a:t>
            </a:r>
            <a:endPar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endParaRPr>
          </a:p>
          <a:p>
            <a:pPr algn="just">
              <a:lnSpc>
                <a:spcPts val="1800"/>
              </a:lnSpc>
              <a:defRPr/>
            </a:pPr>
            <a:r>
              <a:rPr lang="sk-SK" sz="1200" b="1" dirty="0">
                <a:solidFill>
                  <a:schemeClr val="accent3">
                    <a:lumMod val="65000"/>
                  </a:schemeClr>
                </a:solidFill>
                <a:latin typeface="Verdana" panose="020B0604030504040204" pitchFamily="34" charset="0"/>
                <a:ea typeface="Verdana" panose="020B0604030504040204" pitchFamily="34" charset="0"/>
                <a:cs typeface="Verdana" panose="020B0604030504040204" pitchFamily="34" charset="0"/>
              </a:rPr>
              <a:t>www.akss.sk</a:t>
            </a:r>
          </a:p>
        </p:txBody>
      </p:sp>
      <p:sp>
        <p:nvSpPr>
          <p:cNvPr id="7" name="Obdĺžnik 6"/>
          <p:cNvSpPr/>
          <p:nvPr/>
        </p:nvSpPr>
        <p:spPr>
          <a:xfrm>
            <a:off x="18918" y="1773238"/>
            <a:ext cx="9906000" cy="646331"/>
          </a:xfrm>
          <a:prstGeom prst="rect">
            <a:avLst/>
          </a:prstGeom>
          <a:noFill/>
          <a:effectLst>
            <a:outerShdw blurRad="63500" sx="102000" sy="102000" algn="ctr" rotWithShape="0">
              <a:prstClr val="black">
                <a:alpha val="40000"/>
              </a:prstClr>
            </a:outerShdw>
          </a:effec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lnSpc>
                <a:spcPct val="150000"/>
              </a:lnSpc>
              <a:spcBef>
                <a:spcPct val="0"/>
              </a:spcBef>
              <a:buFontTx/>
              <a:buNone/>
            </a:pPr>
            <a:r>
              <a:rPr lang="sk-SK" altLang="sk-SK" sz="2400" b="1" dirty="0">
                <a:solidFill>
                  <a:srgbClr val="A6A6A6"/>
                </a:solidFill>
                <a:latin typeface="Verdana" pitchFamily="34" charset="0"/>
              </a:rPr>
              <a:t>ĎAKUJEM ZA POZORNOSŤ </a:t>
            </a:r>
            <a:r>
              <a:rPr lang="sk-SK" altLang="sk-SK" sz="2400" b="1" dirty="0">
                <a:solidFill>
                  <a:srgbClr val="A6A6A6"/>
                </a:solidFill>
                <a:latin typeface="Verdana" pitchFamily="34" charset="0"/>
                <a:sym typeface="Wingdings" pitchFamily="2" charset="2"/>
              </a:rPr>
              <a:t></a:t>
            </a:r>
            <a:endParaRPr lang="sk-SK" altLang="sk-SK" sz="2400" b="1" dirty="0">
              <a:solidFill>
                <a:srgbClr val="A6A6A6"/>
              </a:solidFill>
              <a:latin typeface="Verdana" pitchFamily="34" charset="0"/>
            </a:endParaRPr>
          </a:p>
        </p:txBody>
      </p:sp>
    </p:spTree>
    <p:extLst>
      <p:ext uri="{BB962C8B-B14F-4D97-AF65-F5344CB8AC3E}">
        <p14:creationId xmlns:p14="http://schemas.microsoft.com/office/powerpoint/2010/main" val="26074543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512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125538"/>
            <a:ext cx="8936037"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just">
              <a:buFontTx/>
              <a:buNone/>
              <a:defRPr/>
            </a:pPr>
            <a:r>
              <a:rPr lang="sk-SK" altLang="sk-SK" sz="1800" b="1" dirty="0">
                <a:solidFill>
                  <a:srgbClr val="801A2B"/>
                </a:solidFill>
                <a:latin typeface="Verdana" pitchFamily="34" charset="0"/>
              </a:rPr>
              <a:t>Právna úprava</a:t>
            </a:r>
          </a:p>
          <a:p>
            <a:pPr algn="just">
              <a:buFontTx/>
              <a:buNone/>
              <a:defRPr/>
            </a:pPr>
            <a:endParaRPr lang="sk-SK" altLang="sk-SK" sz="1000" b="1" dirty="0">
              <a:solidFill>
                <a:srgbClr val="801A2B"/>
              </a:solidFill>
              <a:latin typeface="Verdana" pitchFamily="34" charset="0"/>
            </a:endParaRPr>
          </a:p>
          <a:p>
            <a:pPr algn="just">
              <a:buFontTx/>
              <a:buNone/>
              <a:defRPr/>
            </a:pPr>
            <a:endParaRPr lang="sk-SK" altLang="sk-SK" sz="1000" b="1" dirty="0">
              <a:solidFill>
                <a:srgbClr val="801A2B"/>
              </a:solidFill>
              <a:latin typeface="Verdana" pitchFamily="34" charset="0"/>
            </a:endParaRPr>
          </a:p>
          <a:p>
            <a:pPr marL="342900" lvl="1" indent="-342900" algn="just">
              <a:spcBef>
                <a:spcPct val="0"/>
              </a:spcBef>
              <a:buFontTx/>
              <a:buAutoNum type="arabicPeriod"/>
              <a:defRPr/>
            </a:pPr>
            <a:r>
              <a:rPr lang="sk-SK" altLang="sk-SK" sz="1400" b="1" dirty="0">
                <a:solidFill>
                  <a:srgbClr val="5F5F5F"/>
                </a:solidFill>
                <a:latin typeface="Verdana" pitchFamily="34" charset="0"/>
              </a:rPr>
              <a:t>ústavný zákon č. 460/1992 Zb. Ústava Slovenskej republiky v znení neskorších predpisov</a:t>
            </a:r>
          </a:p>
          <a:p>
            <a:pPr marL="342900" lvl="1" indent="-342900" algn="just">
              <a:spcBef>
                <a:spcPct val="0"/>
              </a:spcBef>
              <a:buFontTx/>
              <a:buAutoNum type="arabicPeriod"/>
              <a:defRPr/>
            </a:pPr>
            <a:endParaRPr lang="sk-SK" altLang="sk-SK" sz="1400" dirty="0">
              <a:solidFill>
                <a:srgbClr val="5F5F5F"/>
              </a:solidFill>
              <a:latin typeface="Verdana" pitchFamily="34" charset="0"/>
            </a:endParaRPr>
          </a:p>
          <a:p>
            <a:pPr marL="342900" lvl="1" indent="-342900" algn="just">
              <a:spcBef>
                <a:spcPct val="0"/>
              </a:spcBef>
              <a:buFontTx/>
              <a:buAutoNum type="arabicPeriod"/>
              <a:defRPr/>
            </a:pPr>
            <a:r>
              <a:rPr lang="sk-SK" altLang="sk-SK" sz="1400" b="1" dirty="0">
                <a:solidFill>
                  <a:srgbClr val="5F5F5F"/>
                </a:solidFill>
                <a:latin typeface="Verdana" pitchFamily="34" charset="0"/>
              </a:rPr>
              <a:t>zákon č. 400/2015 Z. z. o tvorbe právnych predpisov a o Zbierke zákonov Slovenskej republiky a o zmene a doplnení niektorých zákonov v znení zákona        č. 310/2016 </a:t>
            </a:r>
            <a:r>
              <a:rPr lang="sk-SK" altLang="sk-SK" sz="1400" b="1" dirty="0" err="1">
                <a:solidFill>
                  <a:srgbClr val="5F5F5F"/>
                </a:solidFill>
                <a:latin typeface="Verdana" pitchFamily="34" charset="0"/>
              </a:rPr>
              <a:t>Z.z</a:t>
            </a:r>
            <a:r>
              <a:rPr lang="sk-SK" altLang="sk-SK" sz="1400" b="1" dirty="0">
                <a:solidFill>
                  <a:srgbClr val="5F5F5F"/>
                </a:solidFill>
                <a:latin typeface="Verdana" pitchFamily="34" charset="0"/>
              </a:rPr>
              <a:t>.</a:t>
            </a:r>
          </a:p>
          <a:p>
            <a:pPr marL="0" lvl="1" indent="0" algn="just">
              <a:spcBef>
                <a:spcPct val="0"/>
              </a:spcBef>
              <a:buNone/>
              <a:defRPr/>
            </a:pPr>
            <a:endParaRPr lang="sk-SK" altLang="sk-SK" sz="1400" b="1" dirty="0">
              <a:solidFill>
                <a:srgbClr val="5F5F5F"/>
              </a:solidFill>
              <a:latin typeface="Verdana" pitchFamily="34" charset="0"/>
            </a:endParaRPr>
          </a:p>
          <a:p>
            <a:pPr marL="0" lvl="1" indent="0" algn="just">
              <a:spcBef>
                <a:spcPct val="0"/>
              </a:spcBef>
              <a:buFontTx/>
              <a:buNone/>
              <a:tabLst>
                <a:tab pos="360363" algn="l"/>
                <a:tab pos="630238" algn="l"/>
              </a:tabLst>
              <a:defRPr/>
            </a:pPr>
            <a:r>
              <a:rPr lang="sk-SK" altLang="sk-SK" sz="1400" dirty="0">
                <a:solidFill>
                  <a:srgbClr val="5F5F5F"/>
                </a:solidFill>
                <a:latin typeface="Verdana" pitchFamily="34" charset="0"/>
              </a:rPr>
              <a:t>      a) Legislatívne pravidlá vlády Slovenskej republiky (schválené uznesením vlády Slovenskej</a:t>
            </a:r>
          </a:p>
          <a:p>
            <a:pPr marL="0" lvl="1" indent="0" algn="just">
              <a:spcBef>
                <a:spcPct val="0"/>
              </a:spcBef>
              <a:buFontTx/>
              <a:buNone/>
              <a:tabLst>
                <a:tab pos="360363" algn="l"/>
                <a:tab pos="630238" algn="l"/>
              </a:tabLst>
              <a:defRPr/>
            </a:pPr>
            <a:r>
              <a:rPr lang="sk-SK" altLang="sk-SK" sz="1400" dirty="0">
                <a:solidFill>
                  <a:srgbClr val="5F5F5F"/>
                </a:solidFill>
                <a:latin typeface="Verdana" pitchFamily="34" charset="0"/>
              </a:rPr>
              <a:t>          republiky zo 4. mája 2016 č. 164 v znení uznesenia vlády Slovenskej republiky z 28.   </a:t>
            </a:r>
          </a:p>
          <a:p>
            <a:pPr marL="0" lvl="1" indent="0" algn="just">
              <a:spcBef>
                <a:spcPct val="0"/>
              </a:spcBef>
              <a:buFontTx/>
              <a:buNone/>
              <a:tabLst>
                <a:tab pos="360363" algn="l"/>
                <a:tab pos="630238" algn="l"/>
              </a:tabLst>
              <a:defRPr/>
            </a:pPr>
            <a:r>
              <a:rPr lang="sk-SK" altLang="sk-SK" sz="1400" dirty="0">
                <a:solidFill>
                  <a:srgbClr val="5F5F5F"/>
                </a:solidFill>
                <a:latin typeface="Verdana" pitchFamily="34" charset="0"/>
              </a:rPr>
              <a:t>          septembra 2016 č. 441)</a:t>
            </a:r>
          </a:p>
          <a:p>
            <a:pPr marL="0" lvl="1" indent="0" algn="just">
              <a:spcBef>
                <a:spcPct val="0"/>
              </a:spcBef>
              <a:buFontTx/>
              <a:buNone/>
              <a:tabLst>
                <a:tab pos="360363" algn="l"/>
                <a:tab pos="630238" algn="l"/>
              </a:tabLst>
              <a:defRPr/>
            </a:pPr>
            <a:r>
              <a:rPr lang="sk-SK" altLang="sk-SK" sz="1400" dirty="0">
                <a:solidFill>
                  <a:schemeClr val="tx1">
                    <a:lumMod val="65000"/>
                    <a:lumOff val="35000"/>
                  </a:schemeClr>
                </a:solidFill>
                <a:latin typeface="Verdana" pitchFamily="34" charset="0"/>
                <a:ea typeface="Verdana" panose="020B0604030504040204" pitchFamily="34" charset="0"/>
                <a:cs typeface="Verdana" panose="020B0604030504040204" pitchFamily="34" charset="0"/>
              </a:rPr>
              <a:t>	</a:t>
            </a:r>
            <a:r>
              <a:rPr lang="sk-SK" altLang="sk-SK" sz="1400" dirty="0">
                <a:solidFill>
                  <a:srgbClr val="5F5F5F"/>
                </a:solidFill>
                <a:latin typeface="Verdana" pitchFamily="34" charset="0"/>
              </a:rPr>
              <a:t>b) Smernica na prípravu a predkladanie materiálov na rokovanie vlády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Slovenskej republiky  		 (úplné znenie účinné od 1.10.2016)</a:t>
            </a:r>
          </a:p>
          <a:p>
            <a:pPr marL="0" lvl="1" indent="0" algn="just">
              <a:spcBef>
                <a:spcPct val="0"/>
              </a:spcBef>
              <a:buFontTx/>
              <a:buNone/>
              <a:tabLst>
                <a:tab pos="360363" algn="l"/>
                <a:tab pos="625475" algn="l"/>
              </a:tabLst>
              <a:defRPr/>
            </a:pPr>
            <a:r>
              <a:rPr lang="sk-SK" altLang="sk-SK" sz="1400" dirty="0">
                <a:solidFill>
                  <a:srgbClr val="5F5F5F"/>
                </a:solidFill>
                <a:latin typeface="Verdana" pitchFamily="34" charset="0"/>
              </a:rPr>
              <a:t>     	c) Metodický pokyn na prípravu a predkladanie materiálov na rokovanie vlády </a:t>
            </a:r>
            <a:r>
              <a:rPr lang="sk-SK" sz="1400"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rPr>
              <a:t>Slovenskej 		republiky (úplné znenie</a:t>
            </a:r>
            <a:r>
              <a:rPr lang="sk-SK" altLang="sk-SK" sz="1400" dirty="0">
                <a:solidFill>
                  <a:srgbClr val="5F5F5F"/>
                </a:solidFill>
                <a:latin typeface="Verdana" pitchFamily="34" charset="0"/>
              </a:rPr>
              <a:t> účinné od 1.12.2016)</a:t>
            </a:r>
          </a:p>
          <a:p>
            <a:pPr marL="0" lvl="1" indent="0" algn="just">
              <a:spcBef>
                <a:spcPct val="0"/>
              </a:spcBef>
              <a:buFontTx/>
              <a:buNone/>
              <a:tabLst>
                <a:tab pos="360363" algn="l"/>
                <a:tab pos="625475" algn="l"/>
              </a:tabLst>
              <a:defRPr/>
            </a:pPr>
            <a:endParaRPr lang="sk-SK" altLang="sk-SK" sz="1400" dirty="0">
              <a:solidFill>
                <a:srgbClr val="5F5F5F"/>
              </a:solidFill>
              <a:latin typeface="Verdana" pitchFamily="34" charset="0"/>
            </a:endParaRPr>
          </a:p>
          <a:p>
            <a:pPr marL="342900" lvl="1" indent="-342900" algn="just">
              <a:spcBef>
                <a:spcPct val="0"/>
              </a:spcBef>
              <a:buFontTx/>
              <a:buAutoNum type="arabicPeriod" startAt="3"/>
              <a:defRPr/>
            </a:pPr>
            <a:r>
              <a:rPr lang="sk-SK" altLang="sk-SK" sz="1400" b="1" dirty="0">
                <a:solidFill>
                  <a:srgbClr val="5F5F5F"/>
                </a:solidFill>
                <a:latin typeface="Verdana" pitchFamily="34" charset="0"/>
              </a:rPr>
              <a:t>zákon NR SR č. 350/1996 Z. z. o rokovacom poriadku Národnej rady Slovenskej republiky v znení neskorších predpisov </a:t>
            </a:r>
          </a:p>
          <a:p>
            <a:pPr marL="0" lvl="1" indent="0" algn="just">
              <a:spcBef>
                <a:spcPct val="0"/>
              </a:spcBef>
              <a:buNone/>
              <a:defRPr/>
            </a:pPr>
            <a:endParaRPr lang="sk-SK" altLang="sk-SK" sz="1400" b="1" dirty="0">
              <a:solidFill>
                <a:srgbClr val="5F5F5F"/>
              </a:solidFill>
              <a:latin typeface="Verdana" pitchFamily="34" charset="0"/>
            </a:endParaRPr>
          </a:p>
          <a:p>
            <a:pPr marL="0" lvl="1" indent="0" algn="just">
              <a:spcBef>
                <a:spcPct val="0"/>
              </a:spcBef>
              <a:buFontTx/>
              <a:buNone/>
              <a:tabLst>
                <a:tab pos="720725" algn="l"/>
              </a:tabLst>
              <a:defRPr/>
            </a:pPr>
            <a:r>
              <a:rPr lang="sk-SK" altLang="sk-SK" sz="1400" dirty="0">
                <a:solidFill>
                  <a:srgbClr val="5F5F5F"/>
                </a:solidFill>
                <a:latin typeface="Verdana" pitchFamily="34" charset="0"/>
              </a:rPr>
              <a:t>      a) Legislatívne pravidlá tvorby zákonov č. 19/1997 </a:t>
            </a:r>
            <a:r>
              <a:rPr lang="sk-SK" altLang="sk-SK" sz="1400" dirty="0" err="1">
                <a:solidFill>
                  <a:srgbClr val="5F5F5F"/>
                </a:solidFill>
                <a:latin typeface="Verdana" pitchFamily="34" charset="0"/>
              </a:rPr>
              <a:t>Z.z</a:t>
            </a:r>
            <a:r>
              <a:rPr lang="sk-SK" altLang="sk-SK" sz="1400" dirty="0">
                <a:solidFill>
                  <a:srgbClr val="5F5F5F"/>
                </a:solidFill>
                <a:latin typeface="Verdana" pitchFamily="34" charset="0"/>
              </a:rPr>
              <a:t>.</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7170"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1484313"/>
            <a:ext cx="8864600" cy="5321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Subjekty oprávnené na podanie návrhu zákona/iného materiálu</a:t>
            </a:r>
          </a:p>
          <a:p>
            <a:pPr algn="just" eaLnBrk="0" hangingPunct="0">
              <a:spcBef>
                <a:spcPct val="20000"/>
              </a:spcBef>
            </a:pPr>
            <a:endParaRPr lang="sk-SK" altLang="sk-SK" sz="1400" b="1" dirty="0">
              <a:solidFill>
                <a:srgbClr val="801A2B"/>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čl. 87 Ústavy SR </a:t>
            </a:r>
            <a:r>
              <a:rPr lang="sk-SK" altLang="sk-SK" sz="1400" b="1" dirty="0">
                <a:solidFill>
                  <a:srgbClr val="595959"/>
                </a:solidFill>
                <a:latin typeface="Verdana" pitchFamily="34" charset="0"/>
              </a:rPr>
              <a:t>n</a:t>
            </a:r>
            <a:r>
              <a:rPr lang="sk-SK" sz="1400" b="1" dirty="0">
                <a:solidFill>
                  <a:srgbClr val="595959"/>
                </a:solidFill>
                <a:latin typeface="Verdana" pitchFamily="34" charset="0"/>
              </a:rPr>
              <a:t>ávrh zákona </a:t>
            </a:r>
            <a:r>
              <a:rPr lang="sk-SK" sz="1400" dirty="0">
                <a:solidFill>
                  <a:srgbClr val="595959"/>
                </a:solidFill>
                <a:latin typeface="Verdana" pitchFamily="34" charset="0"/>
              </a:rPr>
              <a:t>môžu podať výbory Národnej rady Slovenskej republiky, poslanci a vláda Slovenskej republiky.</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čl. 1 ods. 3 Smernice na prípravu a predkladanie materiálov na rokovanie vlády sú predkladateľmi </a:t>
            </a:r>
            <a:r>
              <a:rPr lang="sk-SK" altLang="sk-SK" sz="1400" b="1" dirty="0">
                <a:solidFill>
                  <a:srgbClr val="5F5F5F"/>
                </a:solidFill>
                <a:latin typeface="Verdana" pitchFamily="34" charset="0"/>
              </a:rPr>
              <a:t>materiálov</a:t>
            </a:r>
            <a:r>
              <a:rPr lang="sk-SK" altLang="sk-SK" sz="1400" dirty="0">
                <a:solidFill>
                  <a:srgbClr val="5F5F5F"/>
                </a:solidFill>
                <a:latin typeface="Verdana" pitchFamily="34" charset="0"/>
              </a:rPr>
              <a:t>: </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členovia vlády, vedúci Úradu vlády SR, predsedovia ostatných ústredných orgánov štátnej správy SR, generálny prokurátor SR, guvernér Národnej banky SR, predseda Najvyššieho kontrolného úradu SR, generálny riaditeľ Sociálnej poisťovne, iné osoby, ak to vyplýva z osobitného zákona, rozhodnutia vlády, alebo ak dá na to súhlas predseda vlády.</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iné materiály: návrhy, správy, koncepcie, informácie a pod.</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err="1">
                <a:solidFill>
                  <a:srgbClr val="5F5F5F"/>
                </a:solidFill>
                <a:latin typeface="Verdana" pitchFamily="34" charset="0"/>
              </a:rPr>
              <a:t>link</a:t>
            </a:r>
            <a:r>
              <a:rPr lang="sk-SK" altLang="sk-SK" sz="1400" dirty="0">
                <a:solidFill>
                  <a:srgbClr val="5F5F5F"/>
                </a:solidFill>
                <a:latin typeface="Verdana" pitchFamily="34" charset="0"/>
              </a:rPr>
              <a:t> na rokovanie vlády zo dňa 8.11.2017: </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hlinkClick r:id="rId5"/>
              </a:rPr>
              <a:t>http://www.rokovania.sk/Rokovanie.aspx/RokovanieDetail/940</a:t>
            </a:r>
            <a:r>
              <a:rPr lang="sk-SK" altLang="sk-SK" sz="1400" dirty="0">
                <a:solidFill>
                  <a:srgbClr val="5F5F5F"/>
                </a:solidFill>
                <a:latin typeface="Verdana" pitchFamily="34" charset="0"/>
              </a:rPr>
              <a:t> </a:t>
            </a:r>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6146"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4516" y="1359694"/>
            <a:ext cx="8864600" cy="4813625"/>
          </a:xfrm>
          <a:prstGeom prst="rect">
            <a:avLst/>
          </a:prstGeom>
          <a:noFill/>
          <a:ln w="9525">
            <a:noFill/>
            <a:miter lim="800000"/>
            <a:headEnd/>
            <a:tailEnd/>
          </a:ln>
        </p:spPr>
        <p:txBody>
          <a:bodyPr>
            <a:spAutoFit/>
          </a:bodyPr>
          <a:lstStyle/>
          <a:p>
            <a:pPr algn="just" eaLnBrk="0" hangingPunct="0">
              <a:spcBef>
                <a:spcPct val="20000"/>
              </a:spcBef>
            </a:pPr>
            <a:r>
              <a:rPr lang="sk-SK" altLang="sk-SK" b="1" dirty="0">
                <a:solidFill>
                  <a:srgbClr val="801A2B"/>
                </a:solidFill>
                <a:latin typeface="Verdana" pitchFamily="34" charset="0"/>
              </a:rPr>
              <a:t>Subjekty oprávnené na pripomienkovanie zákona/ iného materiálu</a:t>
            </a:r>
          </a:p>
          <a:p>
            <a:pPr algn="just" eaLnBrk="0" hangingPunct="0">
              <a:spcBef>
                <a:spcPct val="20000"/>
              </a:spcBef>
            </a:pPr>
            <a:endParaRPr lang="sk-SK" altLang="sk-SK" sz="1400" b="1" dirty="0">
              <a:solidFill>
                <a:srgbClr val="801A2B"/>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a:t>
            </a:r>
            <a:r>
              <a:rPr lang="sk-SK" altLang="sk-SK" sz="1400" b="1" dirty="0">
                <a:solidFill>
                  <a:srgbClr val="5F5F5F"/>
                </a:solidFill>
                <a:latin typeface="Verdana" pitchFamily="34" charset="0"/>
              </a:rPr>
              <a:t>čl. 13 ods. 2 </a:t>
            </a:r>
            <a:r>
              <a:rPr lang="sk-SK" altLang="sk-SK" sz="1400" dirty="0">
                <a:solidFill>
                  <a:srgbClr val="5F5F5F"/>
                </a:solidFill>
                <a:latin typeface="Verdana" pitchFamily="34" charset="0"/>
              </a:rPr>
              <a:t>Legislatívnych pravidiel vlády SR medzi </a:t>
            </a:r>
            <a:r>
              <a:rPr lang="sk-SK" altLang="sk-SK" sz="1400" b="1" dirty="0">
                <a:solidFill>
                  <a:srgbClr val="5F5F5F"/>
                </a:solidFill>
                <a:latin typeface="Verdana" pitchFamily="34" charset="0"/>
              </a:rPr>
              <a:t>povinne pripomienkujúce </a:t>
            </a:r>
            <a:r>
              <a:rPr lang="sk-SK" altLang="sk-SK" sz="1400" dirty="0">
                <a:solidFill>
                  <a:srgbClr val="5F5F5F"/>
                </a:solidFill>
                <a:latin typeface="Verdana" pitchFamily="34" charset="0"/>
              </a:rPr>
              <a:t>subjekty patria:</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podpredsedovia vlády SR, ministerstvá a ostatné ústredné orgány štátnej správy</a:t>
            </a:r>
          </a:p>
          <a:p>
            <a:pPr marL="357188" lvl="1" indent="-357188" algn="just" eaLnBrk="0" hangingPunct="0">
              <a:buFont typeface="Arial" charset="0"/>
              <a:buChar char="•"/>
            </a:pPr>
            <a:r>
              <a:rPr lang="sk-SK" altLang="sk-SK" sz="1400" dirty="0">
                <a:solidFill>
                  <a:srgbClr val="5F5F5F"/>
                </a:solidFill>
                <a:latin typeface="Verdana" pitchFamily="34" charset="0"/>
              </a:rPr>
              <a:t>Úrad vlády SR, sekcia vládnej legislatívy – odbor aproximácie práva</a:t>
            </a:r>
          </a:p>
          <a:p>
            <a:pPr marL="357188" lvl="1" indent="-357188" algn="just" eaLnBrk="0" hangingPunct="0">
              <a:buFont typeface="Arial" charset="0"/>
              <a:buChar char="•"/>
            </a:pPr>
            <a:r>
              <a:rPr lang="sk-SK" altLang="sk-SK" sz="1400" dirty="0">
                <a:solidFill>
                  <a:srgbClr val="5F5F5F"/>
                </a:solidFill>
                <a:latin typeface="Verdana" pitchFamily="34" charset="0"/>
              </a:rPr>
              <a:t>Národná banka SR</a:t>
            </a:r>
          </a:p>
          <a:p>
            <a:pPr marL="357188" lvl="1" indent="-357188" algn="just" eaLnBrk="0" hangingPunct="0">
              <a:buFont typeface="Arial" charset="0"/>
              <a:buChar char="•"/>
            </a:pPr>
            <a:r>
              <a:rPr lang="sk-SK" altLang="sk-SK" sz="1400" dirty="0">
                <a:solidFill>
                  <a:srgbClr val="5F5F5F"/>
                </a:solidFill>
                <a:latin typeface="Verdana" pitchFamily="34" charset="0"/>
              </a:rPr>
              <a:t>Najvyšší kontrolný úrad SR</a:t>
            </a:r>
          </a:p>
          <a:p>
            <a:pPr marL="357188" lvl="1" indent="-357188" algn="just" eaLnBrk="0" hangingPunct="0">
              <a:buFont typeface="Arial" charset="0"/>
              <a:buChar char="•"/>
            </a:pPr>
            <a:r>
              <a:rPr lang="sk-SK" altLang="sk-SK" sz="1400" dirty="0">
                <a:solidFill>
                  <a:srgbClr val="5F5F5F"/>
                </a:solidFill>
                <a:latin typeface="Verdana" pitchFamily="34" charset="0"/>
              </a:rPr>
              <a:t>Najvyšší súd SR</a:t>
            </a:r>
          </a:p>
          <a:p>
            <a:pPr marL="357188" lvl="1" indent="-357188" algn="just" eaLnBrk="0" hangingPunct="0">
              <a:buFont typeface="Arial" charset="0"/>
              <a:buChar char="•"/>
            </a:pPr>
            <a:r>
              <a:rPr lang="sk-SK" altLang="sk-SK" sz="1400" dirty="0">
                <a:solidFill>
                  <a:srgbClr val="5F5F5F"/>
                </a:solidFill>
                <a:latin typeface="Verdana" pitchFamily="34" charset="0"/>
              </a:rPr>
              <a:t>Generálna prokuratúra SR</a:t>
            </a:r>
          </a:p>
          <a:p>
            <a:pPr marL="357188" lvl="1" indent="-357188" algn="just" eaLnBrk="0" hangingPunct="0">
              <a:buFont typeface="Arial" charset="0"/>
              <a:buChar char="•"/>
            </a:pPr>
            <a:r>
              <a:rPr lang="sk-SK" altLang="sk-SK" sz="1400" dirty="0">
                <a:solidFill>
                  <a:srgbClr val="5F5F5F"/>
                </a:solidFill>
                <a:latin typeface="Verdana" pitchFamily="34" charset="0"/>
              </a:rPr>
              <a:t>zástupcovia zamestnávateľov a zástupcovia zamestnancov, ak ide o návrh zákona týkajúci sa hospodárskych a sociálnych záujmov, ako aj ďalšie orgány a inštitúcie, ak to vyplýva z osobitného predpisu, alebo ak tak určí vláda</a:t>
            </a:r>
          </a:p>
          <a:p>
            <a:pPr marL="0" lvl="1" algn="just" eaLnBrk="0" hangingPunct="0"/>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zástupcovia zamestnávateľov a zástupcovia zamestnancov - § </a:t>
            </a:r>
            <a:r>
              <a:rPr lang="sk-SK" sz="1400" dirty="0">
                <a:solidFill>
                  <a:srgbClr val="5F5F5F"/>
                </a:solidFill>
                <a:latin typeface="Verdana" pitchFamily="34" charset="0"/>
              </a:rPr>
              <a:t>3 zákona č. 103/2007 Z. z. o    trojstranných konzultáciách na celoštátnej úrovni a o zmene a doplnení niektorých zákonov   (zákon o tripartite)</a:t>
            </a:r>
            <a:endParaRPr lang="sk-SK" altLang="en-US" sz="1400" dirty="0">
              <a:solidFill>
                <a:srgbClr val="5F5F5F"/>
              </a:solidFill>
              <a:latin typeface="Verdana" pitchFamily="34" charset="0"/>
            </a:endParaRPr>
          </a:p>
          <a:p>
            <a:pPr algn="just">
              <a:lnSpc>
                <a:spcPct val="150000"/>
              </a:lnSpc>
            </a:pPr>
            <a:endParaRPr lang="sk-SK" altLang="en-US" dirty="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endParaRPr>
          </a:p>
          <a:p>
            <a:pPr>
              <a:lnSpc>
                <a:spcPct val="150000"/>
              </a:lnSpc>
            </a:pPr>
            <a:endParaRPr lang="en-GB" altLang="en-US" sz="1400" dirty="0">
              <a:latin typeface="Verdana" panose="020B0604030504040204" pitchFamily="34" charset="0"/>
              <a:ea typeface="Verdana" panose="020B0604030504040204" pitchFamily="34" charset="0"/>
              <a:cs typeface="Verdana" panose="020B0604030504040204" pitchFamily="34" charset="0"/>
            </a:endParaRPr>
          </a:p>
        </p:txBody>
      </p:sp>
      <p:sp>
        <p:nvSpPr>
          <p:cNvPr id="6" name="5-cípa hviezda 5"/>
          <p:cNvSpPr/>
          <p:nvPr/>
        </p:nvSpPr>
        <p:spPr>
          <a:xfrm>
            <a:off x="549236" y="5373216"/>
            <a:ext cx="144016" cy="14401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9" name="5-cípa hviezda 8"/>
          <p:cNvSpPr/>
          <p:nvPr/>
        </p:nvSpPr>
        <p:spPr>
          <a:xfrm>
            <a:off x="6276176" y="3725416"/>
            <a:ext cx="144016" cy="14401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8194"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8195" name="BlokTextu 1"/>
          <p:cNvSpPr txBox="1">
            <a:spLocks noChangeArrowheads="1"/>
          </p:cNvSpPr>
          <p:nvPr/>
        </p:nvSpPr>
        <p:spPr bwMode="auto">
          <a:xfrm>
            <a:off x="560388" y="1052513"/>
            <a:ext cx="8864600" cy="5364162"/>
          </a:xfrm>
          <a:prstGeom prst="rect">
            <a:avLst/>
          </a:prstGeom>
          <a:noFill/>
          <a:ln w="9525">
            <a:noFill/>
            <a:miter lim="800000"/>
            <a:headEnd/>
            <a:tailEnd/>
          </a:ln>
        </p:spPr>
        <p:txBody>
          <a:bodyPr>
            <a:spAutoFit/>
          </a:bodyPr>
          <a:lstStyle/>
          <a:p>
            <a:pPr algn="just" eaLnBrk="0" hangingPunct="0">
              <a:spcBef>
                <a:spcPct val="20000"/>
              </a:spcBef>
            </a:pPr>
            <a:r>
              <a:rPr lang="sk-SK" altLang="sk-SK" b="1" dirty="0">
                <a:solidFill>
                  <a:srgbClr val="801A2B"/>
                </a:solidFill>
                <a:latin typeface="Verdana" pitchFamily="34" charset="0"/>
              </a:rPr>
              <a:t>Subjekty oprávnené na pripomienkovanie zákona/ iného materiálu</a:t>
            </a:r>
          </a:p>
          <a:p>
            <a:pPr algn="just" eaLnBrk="0" hangingPunct="0">
              <a:spcBef>
                <a:spcPct val="20000"/>
              </a:spcBef>
            </a:pPr>
            <a:endParaRPr lang="sk-SK" altLang="sk-SK" b="1" dirty="0">
              <a:solidFill>
                <a:srgbClr val="801A2B"/>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a:t>
            </a:r>
            <a:r>
              <a:rPr lang="sk-SK" altLang="sk-SK" sz="1400" b="1" dirty="0">
                <a:solidFill>
                  <a:srgbClr val="5F5F5F"/>
                </a:solidFill>
                <a:latin typeface="Verdana" pitchFamily="34" charset="0"/>
              </a:rPr>
              <a:t>čl. 13 ods. 3 </a:t>
            </a:r>
            <a:r>
              <a:rPr lang="sk-SK" altLang="sk-SK" sz="1400" dirty="0">
                <a:solidFill>
                  <a:srgbClr val="5F5F5F"/>
                </a:solidFill>
                <a:latin typeface="Verdana" pitchFamily="34" charset="0"/>
              </a:rPr>
              <a:t>Legislatívnych pravidiel vlády SR medzi </a:t>
            </a:r>
            <a:r>
              <a:rPr lang="sk-SK" altLang="sk-SK" sz="1400" b="1" dirty="0">
                <a:solidFill>
                  <a:srgbClr val="5F5F5F"/>
                </a:solidFill>
                <a:latin typeface="Verdana" pitchFamily="34" charset="0"/>
              </a:rPr>
              <a:t>nepovinne pripomienkujúce </a:t>
            </a:r>
            <a:r>
              <a:rPr lang="sk-SK" altLang="sk-SK" sz="1400" dirty="0">
                <a:solidFill>
                  <a:srgbClr val="5F5F5F"/>
                </a:solidFill>
                <a:latin typeface="Verdana" pitchFamily="34" charset="0"/>
              </a:rPr>
              <a:t>subjekty patria:</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vyššie územné celky, Združenie samosprávnych krajov SK 8, Združenie miest a obcí Slovenska, Únia miest Slovenska, hlavné mesto SR Bratislava, mestá, ktoré sú sídlom kraja a orgány a inštitúcie, ktorým sa ukladajú úlohy alebo ktorých sa problematika návrhu zákona týka, ako aj verejnosť</a:t>
            </a:r>
          </a:p>
          <a:p>
            <a:pPr marL="0" lvl="1" algn="just" eaLnBrk="0" hangingPunct="0"/>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a:t>
            </a:r>
            <a:r>
              <a:rPr lang="sk-SK" altLang="sk-SK" sz="1400" b="1" dirty="0">
                <a:solidFill>
                  <a:srgbClr val="5F5F5F"/>
                </a:solidFill>
                <a:latin typeface="Verdana" pitchFamily="34" charset="0"/>
              </a:rPr>
              <a:t>čl. 13 ods. 4 </a:t>
            </a:r>
            <a:r>
              <a:rPr lang="sk-SK" altLang="sk-SK" sz="1400" dirty="0">
                <a:solidFill>
                  <a:srgbClr val="5F5F5F"/>
                </a:solidFill>
                <a:latin typeface="Verdana" pitchFamily="34" charset="0"/>
              </a:rPr>
              <a:t>Legislatívnych pravidiel vlády SR medzi </a:t>
            </a:r>
            <a:r>
              <a:rPr lang="sk-SK" altLang="sk-SK" sz="1400" b="1" dirty="0">
                <a:solidFill>
                  <a:srgbClr val="5F5F5F"/>
                </a:solidFill>
                <a:latin typeface="Verdana" pitchFamily="34" charset="0"/>
              </a:rPr>
              <a:t>nepovinne pripomienkujúce </a:t>
            </a:r>
            <a:r>
              <a:rPr lang="sk-SK" altLang="sk-SK" sz="1400" dirty="0">
                <a:solidFill>
                  <a:srgbClr val="5F5F5F"/>
                </a:solidFill>
                <a:latin typeface="Verdana" pitchFamily="34" charset="0"/>
              </a:rPr>
              <a:t>subjekty patria aj:</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iné štátne orgány, orgány územnej samosprávy, stavovské organizácie a iné inštitúcie</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podľa </a:t>
            </a:r>
            <a:r>
              <a:rPr lang="sk-SK" altLang="sk-SK" sz="1400" b="1" dirty="0">
                <a:solidFill>
                  <a:srgbClr val="5F5F5F"/>
                </a:solidFill>
                <a:latin typeface="Verdana" pitchFamily="34" charset="0"/>
              </a:rPr>
              <a:t>bodu 3.1.5 </a:t>
            </a:r>
            <a:r>
              <a:rPr lang="sk-SK" altLang="sk-SK" sz="1400" dirty="0">
                <a:solidFill>
                  <a:srgbClr val="5F5F5F"/>
                </a:solidFill>
                <a:latin typeface="Verdana" pitchFamily="34" charset="0"/>
              </a:rPr>
              <a:t>Metodického pokynu sa pripomienkového konania k obsahu </a:t>
            </a:r>
            <a:r>
              <a:rPr lang="sk-SK" altLang="sk-SK" sz="1400" b="1" dirty="0">
                <a:solidFill>
                  <a:srgbClr val="5F5F5F"/>
                </a:solidFill>
                <a:latin typeface="Verdana" pitchFamily="34" charset="0"/>
              </a:rPr>
              <a:t>iného materiálu</a:t>
            </a:r>
            <a:r>
              <a:rPr lang="sk-SK" altLang="sk-SK" sz="1400" dirty="0">
                <a:solidFill>
                  <a:srgbClr val="5F5F5F"/>
                </a:solidFill>
                <a:latin typeface="Verdana" pitchFamily="34" charset="0"/>
              </a:rPr>
              <a:t> zúčastňujú: povinne pripomienkujúce subjekty, ostatné pripomienkujúce subjekty  a verejnosť</a:t>
            </a:r>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9218"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9219" name="BlokTextu 1"/>
          <p:cNvSpPr txBox="1">
            <a:spLocks noChangeArrowheads="1"/>
          </p:cNvSpPr>
          <p:nvPr/>
        </p:nvSpPr>
        <p:spPr bwMode="auto">
          <a:xfrm>
            <a:off x="560388" y="1268413"/>
            <a:ext cx="8864600" cy="3471862"/>
          </a:xfrm>
          <a:prstGeom prst="rect">
            <a:avLst/>
          </a:prstGeom>
          <a:noFill/>
          <a:ln w="9525">
            <a:noFill/>
            <a:miter lim="800000"/>
            <a:headEnd/>
            <a:tailEnd/>
          </a:ln>
        </p:spPr>
        <p:txBody>
          <a:bodyPr>
            <a:spAutoFit/>
          </a:bodyPr>
          <a:lstStyle/>
          <a:p>
            <a:pPr algn="just" eaLnBrk="0" hangingPunct="0">
              <a:spcBef>
                <a:spcPct val="20000"/>
              </a:spcBef>
            </a:pPr>
            <a:r>
              <a:rPr lang="sk-SK" altLang="sk-SK" b="1" dirty="0">
                <a:solidFill>
                  <a:srgbClr val="801A2B"/>
                </a:solidFill>
                <a:latin typeface="Verdana" pitchFamily="34" charset="0"/>
              </a:rPr>
              <a:t>Lehota na pripomienkovanie</a:t>
            </a:r>
          </a:p>
          <a:p>
            <a:pPr algn="just" eaLnBrk="0" hangingPunct="0">
              <a:spcBef>
                <a:spcPct val="20000"/>
              </a:spcBef>
            </a:pPr>
            <a:endParaRPr lang="sk-SK" altLang="sk-SK" b="1" dirty="0">
              <a:solidFill>
                <a:srgbClr val="801A2B"/>
              </a:solidFill>
              <a:latin typeface="Verdana" pitchFamily="34" charset="0"/>
            </a:endParaRPr>
          </a:p>
          <a:p>
            <a:pPr marL="357188" lvl="1" indent="-357188" algn="just" eaLnBrk="0" hangingPunct="0">
              <a:buFont typeface="Arial" charset="0"/>
              <a:buChar char="•"/>
            </a:pPr>
            <a:r>
              <a:rPr lang="sk-SK" altLang="sk-SK" sz="1400" dirty="0">
                <a:solidFill>
                  <a:srgbClr val="5F5F5F"/>
                </a:solidFill>
                <a:latin typeface="Verdana" pitchFamily="34" charset="0"/>
              </a:rPr>
              <a:t>lehota na zaslanie pripomienok k </a:t>
            </a:r>
            <a:r>
              <a:rPr lang="sk-SK" altLang="sk-SK" sz="1400" b="1" dirty="0">
                <a:solidFill>
                  <a:srgbClr val="5F5F5F"/>
                </a:solidFill>
                <a:latin typeface="Verdana" pitchFamily="34" charset="0"/>
              </a:rPr>
              <a:t>legislatívnym materiálom </a:t>
            </a:r>
            <a:r>
              <a:rPr lang="sk-SK" altLang="sk-SK" sz="1400" dirty="0">
                <a:solidFill>
                  <a:srgbClr val="5F5F5F"/>
                </a:solidFill>
                <a:latin typeface="Verdana" pitchFamily="34" charset="0"/>
              </a:rPr>
              <a:t>je 15 pracovných dní od zverejnenia na portáli (predkladateľ môže určiť aj dlhšiu lehotu). [čl. 13 ods. 5 LPV]</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sz="1400" dirty="0">
                <a:solidFill>
                  <a:srgbClr val="5F5F5F"/>
                </a:solidFill>
                <a:latin typeface="Verdana" pitchFamily="34" charset="0"/>
              </a:rPr>
              <a:t>lehota na zaslanie pripomienok k </a:t>
            </a:r>
            <a:r>
              <a:rPr lang="sk-SK" sz="1400" b="1" dirty="0">
                <a:solidFill>
                  <a:srgbClr val="5F5F5F"/>
                </a:solidFill>
                <a:latin typeface="Verdana" pitchFamily="34" charset="0"/>
              </a:rPr>
              <a:t>nelegislatívnym materiálom </a:t>
            </a:r>
            <a:r>
              <a:rPr lang="sk-SK" sz="1400" dirty="0">
                <a:solidFill>
                  <a:srgbClr val="5F5F5F"/>
                </a:solidFill>
                <a:latin typeface="Verdana" pitchFamily="34" charset="0"/>
              </a:rPr>
              <a:t>je 10 pracovných dní od zverejnenia na portáli (kratšia lehota je  5 pracovných dní). [bod 3.1.7 Metodického pokynu]</a:t>
            </a:r>
          </a:p>
          <a:p>
            <a:pPr marL="357188" lvl="1" indent="-357188" algn="just" eaLnBrk="0" hangingPunct="0">
              <a:buFont typeface="Arial" charset="0"/>
              <a:buChar char="•"/>
            </a:pPr>
            <a:endParaRPr lang="sk-SK" sz="1400" dirty="0">
              <a:solidFill>
                <a:srgbClr val="5F5F5F"/>
              </a:solidFill>
              <a:latin typeface="Verdana" pitchFamily="34" charset="0"/>
            </a:endParaRPr>
          </a:p>
          <a:p>
            <a:pPr marL="357188" lvl="1" indent="-357188" algn="just" eaLnBrk="0" hangingPunct="0">
              <a:buFont typeface="Arial" charset="0"/>
              <a:buChar char="•"/>
            </a:pPr>
            <a:r>
              <a:rPr lang="sk-SK" sz="1400" dirty="0">
                <a:solidFill>
                  <a:srgbClr val="5F5F5F"/>
                </a:solidFill>
                <a:latin typeface="Verdana" pitchFamily="34" charset="0"/>
              </a:rPr>
              <a:t>pri </a:t>
            </a:r>
            <a:r>
              <a:rPr lang="sk-SK" sz="1400" b="1" dirty="0">
                <a:solidFill>
                  <a:srgbClr val="5F5F5F"/>
                </a:solidFill>
                <a:latin typeface="Verdana" pitchFamily="34" charset="0"/>
              </a:rPr>
              <a:t>mimoriadnych okolnostiach </a:t>
            </a:r>
            <a:r>
              <a:rPr lang="sk-SK" sz="1400" dirty="0">
                <a:solidFill>
                  <a:srgbClr val="5F5F5F"/>
                </a:solidFill>
                <a:latin typeface="Verdana" pitchFamily="34" charset="0"/>
              </a:rPr>
              <a:t>je lehota kratšia, najmenej však  5 pracovných dní pri nelegislatívnych materiáloch a 7 pracovných dní pri legislatívnych materiáloch. [ bod. 3.1. 7 Metodického pokynu, čl. 13 ods. 6 LPV]</a:t>
            </a:r>
            <a:endParaRPr lang="sk-SK" sz="2800"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0242"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10243" name="BlokTextu 1"/>
          <p:cNvSpPr txBox="1">
            <a:spLocks noChangeArrowheads="1"/>
          </p:cNvSpPr>
          <p:nvPr/>
        </p:nvSpPr>
        <p:spPr bwMode="auto">
          <a:xfrm>
            <a:off x="560388" y="1268413"/>
            <a:ext cx="8864600" cy="5226050"/>
          </a:xfrm>
          <a:prstGeom prst="rect">
            <a:avLst/>
          </a:prstGeom>
          <a:noFill/>
          <a:ln w="9525">
            <a:noFill/>
            <a:miter lim="800000"/>
            <a:headEnd/>
            <a:tailEnd/>
          </a:ln>
        </p:spPr>
        <p:txBody>
          <a:bodyPr>
            <a:spAutoFit/>
          </a:bodyPr>
          <a:lstStyle/>
          <a:p>
            <a:pPr algn="just" eaLnBrk="0" hangingPunct="0">
              <a:spcBef>
                <a:spcPct val="20000"/>
              </a:spcBef>
            </a:pPr>
            <a:r>
              <a:rPr lang="sk-SK" altLang="sk-SK" b="1" dirty="0">
                <a:solidFill>
                  <a:srgbClr val="801A2B"/>
                </a:solidFill>
                <a:latin typeface="Verdana" pitchFamily="34" charset="0"/>
              </a:rPr>
              <a:t>Pripomienky sa členia na:</a:t>
            </a:r>
          </a:p>
          <a:p>
            <a:pPr algn="just" eaLnBrk="0" hangingPunct="0">
              <a:spcBef>
                <a:spcPct val="20000"/>
              </a:spcBef>
            </a:pPr>
            <a:endParaRPr lang="sk-SK" altLang="sk-SK" dirty="0">
              <a:solidFill>
                <a:srgbClr val="801A2B"/>
              </a:solidFill>
              <a:latin typeface="Verdana" pitchFamily="34" charset="0"/>
            </a:endParaRPr>
          </a:p>
          <a:p>
            <a:pPr marL="357188" lvl="1" indent="-357188" algn="just" eaLnBrk="0" hangingPunct="0">
              <a:buFont typeface="Arial" charset="0"/>
              <a:buChar char="•"/>
            </a:pPr>
            <a:r>
              <a:rPr lang="sk-SK" altLang="sk-SK" sz="1400" b="1" dirty="0">
                <a:solidFill>
                  <a:srgbClr val="5F5F5F"/>
                </a:solidFill>
                <a:latin typeface="Verdana" pitchFamily="34" charset="0"/>
              </a:rPr>
              <a:t>obyčajné pripomienky </a:t>
            </a:r>
            <a:r>
              <a:rPr lang="sk-SK" altLang="sk-SK" sz="1400" dirty="0">
                <a:solidFill>
                  <a:srgbClr val="5F5F5F"/>
                </a:solidFill>
                <a:latin typeface="Verdana" pitchFamily="34" charset="0"/>
              </a:rPr>
              <a:t>- väčšinou sú legislatívno-technického charakteru v prípade návrhov právnych predpisov, resp. legislatívnych zámerov (ak sa namieta rozpor s Legislatívnymi pravidlami vlády SR, čo zahŕňa aj jazykovú stránku podľa čl. 4 ods. 2 a 3)</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b="1" dirty="0">
                <a:solidFill>
                  <a:srgbClr val="5F5F5F"/>
                </a:solidFill>
                <a:latin typeface="Verdana" pitchFamily="34" charset="0"/>
              </a:rPr>
              <a:t>zásadné pripomienky</a:t>
            </a:r>
            <a:r>
              <a:rPr lang="sk-SK" altLang="sk-SK" sz="1400" dirty="0">
                <a:solidFill>
                  <a:srgbClr val="5F5F5F"/>
                </a:solidFill>
                <a:latin typeface="Verdana" pitchFamily="34" charset="0"/>
              </a:rPr>
              <a:t> - vecného charakteru (ak sa namieta vecné riešenie navrhované v zákone/materiáli)</a:t>
            </a:r>
          </a:p>
          <a:p>
            <a:pPr marL="357188" lvl="1" indent="-357188" algn="just" eaLnBrk="0" hangingPunct="0">
              <a:buFont typeface="Arial" charset="0"/>
              <a:buChar char="•"/>
            </a:pPr>
            <a:endParaRPr lang="sk-SK" altLang="sk-SK" sz="1400" b="1" dirty="0">
              <a:solidFill>
                <a:srgbClr val="5F5F5F"/>
              </a:solidFill>
              <a:latin typeface="Verdana" pitchFamily="34" charset="0"/>
            </a:endParaRPr>
          </a:p>
          <a:p>
            <a:pPr marL="357188" lvl="1" indent="-357188" algn="just" eaLnBrk="0" hangingPunct="0">
              <a:buFont typeface="Arial" charset="0"/>
              <a:buChar char="•"/>
            </a:pPr>
            <a:r>
              <a:rPr lang="sk-SK" altLang="sk-SK" sz="1400" b="1" dirty="0">
                <a:solidFill>
                  <a:srgbClr val="5F5F5F"/>
                </a:solidFill>
                <a:latin typeface="Verdana" pitchFamily="34" charset="0"/>
              </a:rPr>
              <a:t>všeobecné pripomienky </a:t>
            </a:r>
            <a:r>
              <a:rPr lang="sk-SK" altLang="sk-SK" sz="1400" dirty="0">
                <a:solidFill>
                  <a:srgbClr val="5F5F5F"/>
                </a:solidFill>
                <a:latin typeface="Verdana" pitchFamily="34" charset="0"/>
              </a:rPr>
              <a:t>a </a:t>
            </a:r>
            <a:r>
              <a:rPr lang="sk-SK" altLang="sk-SK" sz="1400" b="1" dirty="0">
                <a:solidFill>
                  <a:srgbClr val="5F5F5F"/>
                </a:solidFill>
                <a:latin typeface="Verdana" pitchFamily="34" charset="0"/>
              </a:rPr>
              <a:t>pripomienky k jednotlivým ustanoveniam zákona </a:t>
            </a:r>
            <a:r>
              <a:rPr lang="sk-SK" altLang="sk-SK" sz="1400" dirty="0">
                <a:solidFill>
                  <a:srgbClr val="5F5F5F"/>
                </a:solidFill>
                <a:latin typeface="Verdana" pitchFamily="34" charset="0"/>
              </a:rPr>
              <a:t>v zmysle Legislatívnych pravidiel vlády SR</a:t>
            </a:r>
          </a:p>
          <a:p>
            <a:pPr marL="357188" lvl="1" indent="-357188" algn="just" eaLnBrk="0" hangingPunct="0">
              <a:buFont typeface="Arial" charset="0"/>
              <a:buChar char="•"/>
            </a:pPr>
            <a:endParaRPr lang="sk-SK" altLang="sk-SK" sz="1400" b="1" dirty="0">
              <a:solidFill>
                <a:srgbClr val="5F5F5F"/>
              </a:solidFill>
              <a:latin typeface="Verdana" pitchFamily="34" charset="0"/>
            </a:endParaRPr>
          </a:p>
          <a:p>
            <a:pPr marL="357188" lvl="1" indent="-357188" algn="just" eaLnBrk="0" hangingPunct="0">
              <a:buFont typeface="Arial" charset="0"/>
              <a:buChar char="•"/>
            </a:pPr>
            <a:r>
              <a:rPr lang="sk-SK" altLang="sk-SK" sz="1400" b="1" dirty="0">
                <a:solidFill>
                  <a:srgbClr val="5F5F5F"/>
                </a:solidFill>
                <a:latin typeface="Verdana" pitchFamily="34" charset="0"/>
              </a:rPr>
              <a:t>právne </a:t>
            </a:r>
            <a:r>
              <a:rPr lang="sk-SK" altLang="sk-SK" sz="1400" dirty="0">
                <a:solidFill>
                  <a:srgbClr val="5F5F5F"/>
                </a:solidFill>
                <a:latin typeface="Verdana" pitchFamily="34" charset="0"/>
              </a:rPr>
              <a:t>(ak sa namieta rozpor s právnymi predpismi, príp. Ústavou SR)</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r>
              <a:rPr lang="sk-SK" altLang="sk-SK" sz="1400" b="1" dirty="0">
                <a:solidFill>
                  <a:srgbClr val="5F5F5F"/>
                </a:solidFill>
                <a:latin typeface="Verdana" pitchFamily="34" charset="0"/>
              </a:rPr>
              <a:t>technické a jazykové</a:t>
            </a: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a:p>
            <a:pPr marL="357188" lvl="1" indent="-357188" algn="just" eaLnBrk="0" hangingPunct="0">
              <a:buFont typeface="Arial" charset="0"/>
              <a:buChar char="•"/>
            </a:pPr>
            <a:endParaRPr lang="sk-SK" altLang="sk-SK" sz="1400" dirty="0">
              <a:solidFill>
                <a:srgbClr val="5F5F5F"/>
              </a:solidFill>
              <a:latin typeface="Verdana"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12290" name="Obrázok 4"/>
          <p:cNvPicPr>
            <a:picLocks noChangeAspect="1"/>
          </p:cNvPicPr>
          <p:nvPr/>
        </p:nvPicPr>
        <p:blipFill>
          <a:blip r:embed="rId4" cstate="print"/>
          <a:srcRect/>
          <a:stretch>
            <a:fillRect/>
          </a:stretch>
        </p:blipFill>
        <p:spPr bwMode="auto">
          <a:xfrm>
            <a:off x="6043613" y="323850"/>
            <a:ext cx="3381375" cy="577850"/>
          </a:xfrm>
          <a:prstGeom prst="rect">
            <a:avLst/>
          </a:prstGeom>
          <a:noFill/>
          <a:ln w="9525">
            <a:noFill/>
            <a:miter lim="800000"/>
            <a:headEnd/>
            <a:tailEnd/>
          </a:ln>
        </p:spPr>
      </p:pic>
      <p:sp>
        <p:nvSpPr>
          <p:cNvPr id="6147" name="BlokTextu 1"/>
          <p:cNvSpPr txBox="1">
            <a:spLocks noChangeArrowheads="1"/>
          </p:cNvSpPr>
          <p:nvPr/>
        </p:nvSpPr>
        <p:spPr bwMode="auto">
          <a:xfrm>
            <a:off x="560388" y="941388"/>
            <a:ext cx="8864600" cy="6958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hangingPunct="0">
              <a:spcBef>
                <a:spcPct val="20000"/>
              </a:spcBef>
            </a:pPr>
            <a:r>
              <a:rPr lang="sk-SK" altLang="sk-SK" b="1" dirty="0">
                <a:solidFill>
                  <a:srgbClr val="801A2B"/>
                </a:solidFill>
                <a:latin typeface="Verdana" pitchFamily="34" charset="0"/>
              </a:rPr>
              <a:t>Zásadná pripomienka</a:t>
            </a:r>
          </a:p>
          <a:p>
            <a:pPr algn="just" eaLnBrk="0" hangingPunct="0">
              <a:spcBef>
                <a:spcPct val="20000"/>
              </a:spcBef>
            </a:pPr>
            <a:endParaRPr lang="sk-SK" altLang="sk-SK" b="1" dirty="0">
              <a:solidFill>
                <a:srgbClr val="801A2B"/>
              </a:solidFill>
              <a:latin typeface="Verdana" pitchFamily="34" charset="0"/>
            </a:endParaRPr>
          </a:p>
          <a:p>
            <a:pPr algn="just" eaLnBrk="0" hangingPunct="0">
              <a:spcBef>
                <a:spcPct val="20000"/>
              </a:spcBef>
              <a:buFontTx/>
              <a:buChar char="•"/>
              <a:tabLst>
                <a:tab pos="266700" algn="l"/>
              </a:tabLst>
            </a:pPr>
            <a:r>
              <a:rPr lang="sk-SK" sz="1400" dirty="0">
                <a:solidFill>
                  <a:srgbClr val="595959"/>
                </a:solidFill>
                <a:latin typeface="Verdana" pitchFamily="34" charset="0"/>
              </a:rPr>
              <a:t>   znamená </a:t>
            </a:r>
            <a:r>
              <a:rPr lang="sk-SK" sz="1400" b="1" dirty="0">
                <a:solidFill>
                  <a:srgbClr val="595959"/>
                </a:solidFill>
                <a:latin typeface="Verdana" pitchFamily="34" charset="0"/>
              </a:rPr>
              <a:t>kategorický nesúhlas pripomienkujúceho orgánu </a:t>
            </a:r>
            <a:r>
              <a:rPr lang="sk-SK" sz="1400" dirty="0">
                <a:solidFill>
                  <a:srgbClr val="595959"/>
                </a:solidFill>
                <a:latin typeface="Verdana" pitchFamily="34" charset="0"/>
              </a:rPr>
              <a:t>a predznačuje, že bez 	akceptovania tejto pripomienky pravdepodobne nebude člen vlády hlasovať za návrh 	zákona na rokovaní vlády alebo ten, kto uplatnil zásadnú pripomienku, ak bude prítomný na 	rokovaní vlády, ju vznesie aj na tomto rokovaní</a:t>
            </a:r>
          </a:p>
          <a:p>
            <a:pPr algn="just" eaLnBrk="0" hangingPunct="0">
              <a:spcBef>
                <a:spcPct val="20000"/>
              </a:spcBef>
              <a:buFontTx/>
              <a:buChar char="•"/>
              <a:tabLst>
                <a:tab pos="266700" algn="l"/>
              </a:tabLst>
            </a:pPr>
            <a:r>
              <a:rPr lang="sk-SK" sz="1400" dirty="0">
                <a:solidFill>
                  <a:srgbClr val="595959"/>
                </a:solidFill>
                <a:latin typeface="Verdana" pitchFamily="34" charset="0"/>
              </a:rPr>
              <a:t>   uplatňujú sa listom ministra alebo štátneho tajomníka; to neplatí, ak ide o uplatnenie 	zásadnej pripomienky v skrátenom pripomienkovom konaní alebo o zásadnú pripomienku k 	návrhu vyhlášky alebo návrhu opatrenia</a:t>
            </a:r>
          </a:p>
          <a:p>
            <a:pPr algn="just" eaLnBrk="0" hangingPunct="0">
              <a:spcBef>
                <a:spcPct val="20000"/>
              </a:spcBef>
              <a:buFontTx/>
              <a:buChar char="•"/>
              <a:tabLst>
                <a:tab pos="266700" algn="l"/>
              </a:tabLst>
            </a:pPr>
            <a:r>
              <a:rPr lang="sk-SK" sz="1400" dirty="0">
                <a:solidFill>
                  <a:srgbClr val="595959"/>
                </a:solidFill>
                <a:latin typeface="Verdana" pitchFamily="34" charset="0"/>
              </a:rPr>
              <a:t>   </a:t>
            </a:r>
            <a:r>
              <a:rPr lang="sk-SK" sz="1400" b="1" dirty="0">
                <a:solidFill>
                  <a:srgbClr val="595959"/>
                </a:solidFill>
                <a:latin typeface="Verdana" pitchFamily="34" charset="0"/>
              </a:rPr>
              <a:t>povinnosť </a:t>
            </a:r>
            <a:r>
              <a:rPr lang="sk-SK" altLang="en-US" sz="1400" b="1" dirty="0">
                <a:solidFill>
                  <a:srgbClr val="595959"/>
                </a:solidFill>
                <a:latin typeface="Verdana" pitchFamily="34" charset="0"/>
              </a:rPr>
              <a:t>prerokovať na rozporovom konaní ak jej predkladateľ nevyhovie </a:t>
            </a:r>
          </a:p>
          <a:p>
            <a:pPr algn="just" eaLnBrk="0" hangingPunct="0">
              <a:spcBef>
                <a:spcPct val="20000"/>
              </a:spcBef>
              <a:buFontTx/>
              <a:buChar char="•"/>
              <a:tabLst>
                <a:tab pos="266700" algn="l"/>
              </a:tabLst>
            </a:pPr>
            <a:r>
              <a:rPr lang="sk-SK" altLang="en-US" sz="1400" dirty="0">
                <a:solidFill>
                  <a:srgbClr val="595959"/>
                </a:solidFill>
                <a:latin typeface="Verdana" pitchFamily="34" charset="0"/>
              </a:rPr>
              <a:t>   ak sa nepodarí odstrániť rozpor, predloží sa s rozporom Legislatívnej rade vlády a vláde (pri 	</a:t>
            </a:r>
            <a:r>
              <a:rPr lang="sk-SK" altLang="en-US" sz="1400" b="1" dirty="0">
                <a:solidFill>
                  <a:srgbClr val="595959"/>
                </a:solidFill>
                <a:latin typeface="Verdana" pitchFamily="34" charset="0"/>
              </a:rPr>
              <a:t>nepovinne pripomienkujúcich </a:t>
            </a:r>
            <a:r>
              <a:rPr lang="sk-SK" altLang="en-US" sz="1400" dirty="0">
                <a:solidFill>
                  <a:srgbClr val="595959"/>
                </a:solidFill>
                <a:latin typeface="Verdana" pitchFamily="34" charset="0"/>
              </a:rPr>
              <a:t>subjektoch sa zásadná pripomienka s rozporom nepredloží  	LRV SR)</a:t>
            </a:r>
          </a:p>
          <a:p>
            <a:pPr algn="just" eaLnBrk="0" hangingPunct="0">
              <a:spcBef>
                <a:spcPct val="20000"/>
              </a:spcBef>
              <a:buFontTx/>
              <a:buChar char="•"/>
              <a:tabLst>
                <a:tab pos="266700" algn="l"/>
              </a:tabLst>
            </a:pPr>
            <a:r>
              <a:rPr lang="sk-SK" altLang="en-US" sz="1400" dirty="0">
                <a:solidFill>
                  <a:srgbClr val="595959"/>
                </a:solidFill>
                <a:latin typeface="Verdana" pitchFamily="34" charset="0"/>
              </a:rPr>
              <a:t>   povinne a nepovinne pripomienkujúce subjekty uvedené v čl. 13 ods. 2 a 3 LPV 	zasielajú pripomienky v elektronickej podobe, pri zásadných pripomienkach aj v listinnej 	podobe alebo v elektronickej podobe podpísané zaručeným elektronickým podpisom,</a:t>
            </a:r>
          </a:p>
          <a:p>
            <a:pPr algn="just" eaLnBrk="0" hangingPunct="0">
              <a:spcBef>
                <a:spcPct val="20000"/>
              </a:spcBef>
              <a:buFontTx/>
              <a:buChar char="•"/>
              <a:tabLst>
                <a:tab pos="266700" algn="l"/>
              </a:tabLst>
            </a:pPr>
            <a:r>
              <a:rPr lang="sk-SK" altLang="en-US" sz="1400" dirty="0">
                <a:solidFill>
                  <a:srgbClr val="595959"/>
                </a:solidFill>
                <a:latin typeface="Verdana" pitchFamily="34" charset="0"/>
              </a:rPr>
              <a:t>   subjekty uvedené v čl. 13 ods. 4 LPV (iné štáte orgány, orgány územnej samosprávy,      	stavovské organizácie a iné inštitúcie) zasielajú pripomienky výlučne v elektronickej 	podobe prostredníctvom portálu </a:t>
            </a:r>
          </a:p>
          <a:p>
            <a:pPr algn="just" eaLnBrk="0" hangingPunct="0">
              <a:spcBef>
                <a:spcPct val="20000"/>
              </a:spcBef>
              <a:buFontTx/>
              <a:buChar char="•"/>
            </a:pPr>
            <a:endParaRPr lang="sk-SK" sz="1400" dirty="0">
              <a:solidFill>
                <a:srgbClr val="595959"/>
              </a:solidFill>
              <a:latin typeface="Verdana" pitchFamily="34" charset="0"/>
            </a:endParaRPr>
          </a:p>
          <a:p>
            <a:pPr>
              <a:lnSpc>
                <a:spcPct val="150000"/>
              </a:lnSpc>
            </a:pPr>
            <a:endParaRPr lang="sk-SK" altLang="en-US" dirty="0"/>
          </a:p>
          <a:p>
            <a:pPr>
              <a:lnSpc>
                <a:spcPct val="150000"/>
              </a:lnSpc>
            </a:pPr>
            <a:endParaRPr lang="sk-SK" altLang="en-US" dirty="0"/>
          </a:p>
          <a:p>
            <a:pPr>
              <a:lnSpc>
                <a:spcPct val="150000"/>
              </a:lnSpc>
            </a:pPr>
            <a:endParaRPr lang="sk-SK" altLang="en-US" dirty="0"/>
          </a:p>
          <a:p>
            <a:pPr>
              <a:lnSpc>
                <a:spcPct val="150000"/>
              </a:lnSpc>
            </a:pPr>
            <a:endParaRPr lang="sk-SK" altLang="en-US" dirty="0"/>
          </a:p>
          <a:p>
            <a:pPr>
              <a:lnSpc>
                <a:spcPct val="150000"/>
              </a:lnSpc>
            </a:pPr>
            <a:endParaRPr lang="en-GB" alt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2_Predvolený návrh">
  <a:themeElements>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dvolený návrh">
      <a:majorFont>
        <a:latin typeface="Arial"/>
        <a:ea typeface=""/>
        <a:cs typeface="Arial"/>
      </a:majorFont>
      <a:minorFont>
        <a:latin typeface="Arial"/>
        <a:ea typeface=""/>
        <a:cs typeface="Arial"/>
      </a:minorFont>
    </a:fontScheme>
    <a:fmtScheme name="Uhl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dvolený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dvolený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dvolený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dvolený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dvolený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dvolený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dvolený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dvolený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dvolený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dvolený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dvolený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edvolený návrh">
  <a:themeElements>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dvolený návrh">
      <a:majorFont>
        <a:latin typeface="Arial"/>
        <a:ea typeface=""/>
        <a:cs typeface="Arial"/>
      </a:majorFont>
      <a:minorFont>
        <a:latin typeface="Arial"/>
        <a:ea typeface=""/>
        <a:cs typeface="Arial"/>
      </a:minorFont>
    </a:fontScheme>
    <a:fmtScheme name="Uhl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dvolený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dvolený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dvolený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dvolený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dvolený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dvolený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dvolený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dvolený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dvolený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dvolený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dvolený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dvolený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7483</TotalTime>
  <Words>1844</Words>
  <Application>Microsoft Office PowerPoint</Application>
  <PresentationFormat>A4 (210 x 297 mm)</PresentationFormat>
  <Paragraphs>341</Paragraphs>
  <Slides>23</Slides>
  <Notes>23</Notes>
  <HiddenSlides>0</HiddenSlides>
  <MMClips>0</MMClips>
  <ScaleCrop>false</ScaleCrop>
  <HeadingPairs>
    <vt:vector size="4" baseType="variant">
      <vt:variant>
        <vt:lpstr>Motív</vt:lpstr>
      </vt:variant>
      <vt:variant>
        <vt:i4>2</vt:i4>
      </vt:variant>
      <vt:variant>
        <vt:lpstr>Nadpisy snímok</vt:lpstr>
      </vt:variant>
      <vt:variant>
        <vt:i4>23</vt:i4>
      </vt:variant>
    </vt:vector>
  </HeadingPairs>
  <TitlesOfParts>
    <vt:vector size="25" baseType="lpstr">
      <vt:lpstr>2_Predvolený návrh</vt:lpstr>
      <vt:lpstr>1_Predvolený návrh</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Prezentacia - Introduction to the Slovak labour law (HENKEL)</dc:title>
  <dc:creator>SOUKENÍK - ŠTRPKA, s. r . o.</dc:creator>
  <cp:lastModifiedBy>AKSS</cp:lastModifiedBy>
  <cp:revision>470</cp:revision>
  <cp:lastPrinted>2017-11-09T09:06:41Z</cp:lastPrinted>
  <dcterms:created xsi:type="dcterms:W3CDTF">2013-10-01T13:51:22Z</dcterms:created>
  <dcterms:modified xsi:type="dcterms:W3CDTF">2017-11-09T09:20:56Z</dcterms:modified>
</cp:coreProperties>
</file>