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8" r:id="rId2"/>
  </p:sldMasterIdLst>
  <p:notesMasterIdLst>
    <p:notesMasterId r:id="rId22"/>
  </p:notesMasterIdLst>
  <p:handoutMasterIdLst>
    <p:handoutMasterId r:id="rId23"/>
  </p:handoutMasterIdLst>
  <p:sldIdLst>
    <p:sldId id="276" r:id="rId3"/>
    <p:sldId id="396" r:id="rId4"/>
    <p:sldId id="339" r:id="rId5"/>
    <p:sldId id="328" r:id="rId6"/>
    <p:sldId id="326" r:id="rId7"/>
    <p:sldId id="345" r:id="rId8"/>
    <p:sldId id="298" r:id="rId9"/>
    <p:sldId id="346" r:id="rId10"/>
    <p:sldId id="347" r:id="rId11"/>
    <p:sldId id="333" r:id="rId12"/>
    <p:sldId id="409" r:id="rId13"/>
    <p:sldId id="416" r:id="rId14"/>
    <p:sldId id="425" r:id="rId15"/>
    <p:sldId id="424" r:id="rId16"/>
    <p:sldId id="423" r:id="rId17"/>
    <p:sldId id="417" r:id="rId18"/>
    <p:sldId id="418" r:id="rId19"/>
    <p:sldId id="422" r:id="rId20"/>
    <p:sldId id="277" r:id="rId21"/>
  </p:sldIdLst>
  <p:sldSz cx="9906000" cy="6858000" type="A4"/>
  <p:notesSz cx="6797675" cy="987425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62E"/>
    <a:srgbClr val="5F5F5F"/>
    <a:srgbClr val="8A8A8A"/>
    <a:srgbClr val="292929"/>
    <a:srgbClr val="4D4D4D"/>
    <a:srgbClr val="777777"/>
    <a:srgbClr val="801A2B"/>
    <a:srgbClr val="8C4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>
        <p:scale>
          <a:sx n="90" d="100"/>
          <a:sy n="90" d="100"/>
        </p:scale>
        <p:origin x="-1290" y="-55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D5BD38-B668-4342-885A-880FD9097FDF}" type="datetimeFigureOut">
              <a:rPr lang="sk-SK" altLang="sk-SK"/>
              <a:pPr>
                <a:defRPr/>
              </a:pPr>
              <a:t>5. 12. 2017</a:t>
            </a:fld>
            <a:endParaRPr lang="sk-SK" alt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79F179E-63FD-4059-8CF9-B3A95FF40A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280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7DC4F1E-E937-4388-862A-CB972B6EF0BF}" type="datetimeFigureOut">
              <a:rPr lang="sk-SK" altLang="sk-SK"/>
              <a:pPr>
                <a:defRPr/>
              </a:pPr>
              <a:t>5. 12. 2017</a:t>
            </a:fld>
            <a:endParaRPr lang="sk-SK" alt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dirty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 smtClean="0"/>
              <a:t>Upravte štýl predlohy textu.</a:t>
            </a:r>
          </a:p>
          <a:p>
            <a:pPr lvl="1"/>
            <a:r>
              <a:rPr lang="sk-SK" altLang="sk-SK" noProof="0" smtClean="0"/>
              <a:t>Druhá úroveň</a:t>
            </a:r>
          </a:p>
          <a:p>
            <a:pPr lvl="2"/>
            <a:r>
              <a:rPr lang="sk-SK" altLang="sk-SK" noProof="0" smtClean="0"/>
              <a:t>Tretia úroveň</a:t>
            </a:r>
          </a:p>
          <a:p>
            <a:pPr lvl="3"/>
            <a:r>
              <a:rPr lang="sk-SK" altLang="sk-SK" noProof="0" smtClean="0"/>
              <a:t>Štvrtá úroveň</a:t>
            </a:r>
          </a:p>
          <a:p>
            <a:pPr lvl="4"/>
            <a:r>
              <a:rPr lang="sk-SK" alt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2E847A7-AD1E-4280-8060-66A0242FAF5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24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C28AED-EDD6-49C0-9F53-7D1FFD27EAF6}" type="slidenum">
              <a:rPr lang="sk-SK" altLang="sk-SK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sk-SK" altLang="sk-S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277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3BAEAB-D582-4214-BB9C-95A98FB6034D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10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379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D8A738-81B9-40D1-9D04-FE9BFE9ABAB0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482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955EA5-11AF-417B-BB4F-EE2886309E1C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12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584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D414E3-FD19-4E9B-8767-50FDD3F24978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13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686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4C502E0-A585-4683-9671-4DC781F01429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789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60E54C-DE35-42B5-BA8E-50D4E3F03656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89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DACB95-8E98-4602-B89C-3946610BF64E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16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994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716909-512D-4F40-9819-780E3112A482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4096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AAFDBA-39A2-4724-A393-7276F6AB4258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419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BF4B60-F08F-488C-91CB-C2EC9950F2FE}" type="slidenum">
              <a:rPr lang="sk-SK" altLang="sk-SK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19</a:t>
            </a:fld>
            <a:endParaRPr lang="sk-SK" altLang="sk-SK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03AB49-2CBA-4333-980F-10A4E897AE26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560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CF7566-B25E-4792-B7BC-A021DE632E50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E827EF2-F067-4E89-A105-63EA730CDB0A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765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710285-9AB5-41F0-B6F9-CF2FF01EB159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5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867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A6C9EA-750B-48C8-9CFC-E95283F86355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6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3B8CB3-1DC4-4EC8-AEBB-43AD3F4EC95C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072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A379C6-CE49-40B2-B385-A61C5C9F65A9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8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k-SK" smtClean="0">
              <a:ea typeface="ＭＳ Ｐゴシック" pitchFamily="34" charset="-128"/>
            </a:endParaRPr>
          </a:p>
        </p:txBody>
      </p:sp>
      <p:sp>
        <p:nvSpPr>
          <p:cNvPr id="3174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EC2A1F-0EB8-4587-ADF9-6F01866267DF}" type="slidenum">
              <a:rPr lang="sk-SK" altLang="sk-SK" smtClean="0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sk-SK" altLang="sk-SK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56BD-3CBE-402D-A93B-F57DD5BAE44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239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3694-312A-4BDF-85AC-BC9F4565029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767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E53C-2CB3-4AB5-ABA1-EDA326C5DE8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3815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3B43-DE7B-4E60-BB6B-12891DA1F30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041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9E6-D724-4A87-ABD9-C49758BF9FA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8135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C177-9D02-41E4-8020-E49D8C7DF19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304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FF9D-2A04-4D71-ABCA-273BDF68E10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2327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C131-2FED-42F0-ACD3-CB22FA49BEE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0692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AA54-2854-4E8B-A6BA-CB63E99B689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138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8A35-060F-43CB-BC69-83253A07A01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533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A705-9071-4D91-8829-C4BBD9B13BE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2767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B68D-2524-47CC-89E8-6482880B5FF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28350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BE07-54D5-4BAD-9D01-6F416B12F1D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971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4172-02B5-4945-981E-F00FD5B533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9390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4B27-8DC5-40AA-B29D-C53B522F54F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4033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B3C58-0AF3-41AF-86CE-E84D185F09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926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7283-8021-43D6-84EF-60CDC83A0A1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909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548CF-DB43-4761-B378-C678F92D281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755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BDD2-C234-4DDC-A999-BC1E04EEBB6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624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F1EB-ACF9-42EB-8156-D7AF4AB7401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7666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7394-0B74-433E-99DB-57052F0D861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0328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2AC-2FCC-4141-9221-C9887796E83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153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49D5302-30F4-404C-80D5-E3E20CDDBBA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5A0BC9A-2B84-4421-8C1F-BD93A378B1F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90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34950"/>
            <a:ext cx="5473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401638" y="901700"/>
            <a:ext cx="9075737" cy="58626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err="1" smtClean="0">
                <a:solidFill>
                  <a:srgbClr val="84162E"/>
                </a:solidFill>
              </a:rPr>
              <a:t>Hermeneutický</a:t>
            </a:r>
            <a:r>
              <a:rPr lang="sk-SK" altLang="sk-SK" sz="2000" b="1" dirty="0" smtClean="0">
                <a:solidFill>
                  <a:srgbClr val="84162E"/>
                </a:solidFill>
              </a:rPr>
              <a:t> kruh kauzálnych zmenkových námietok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zmenka bola dlhodobo charakteristická prístupnou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indosovateľnosťou</a:t>
            </a:r>
            <a:r>
              <a:rPr lang="sk-SK" altLang="sk-SK" sz="1400" dirty="0" smtClean="0">
                <a:solidFill>
                  <a:srgbClr val="5F5F5F"/>
                </a:solidFill>
              </a:rPr>
              <a:t> (prevoditeľnosťou), čo historicky zodpovedalo jej platobnej funkcii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v laickej i niektorej odbornej verejnosti sa vytvoril mýtus, že zmenka je abstraktný cenný papier a zmenkový dlžník nemá voči majiteľovi zmenky tzv. kauzálne námietky vyplývajúce z jeho vzťahu k pôvodnému majiteľovi zmenky (námietky dôvodu vystavenia zmenky)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uvedené ale platí iba v prípade prevodu zmenky na rad indosamentom pred lehotou jej splatnosti na dobromyseľného nadobúdateľa zmenky (porovnaj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ust</a:t>
            </a:r>
            <a:r>
              <a:rPr lang="sk-SK" altLang="sk-SK" sz="1400" dirty="0" smtClean="0">
                <a:solidFill>
                  <a:srgbClr val="5F5F5F"/>
                </a:solidFill>
              </a:rPr>
              <a:t>. §17 Zákona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ZaŠ</a:t>
            </a:r>
            <a:r>
              <a:rPr lang="sk-SK" altLang="sk-SK" sz="1400" dirty="0" smtClean="0">
                <a:solidFill>
                  <a:srgbClr val="5F5F5F"/>
                </a:solidFill>
              </a:rPr>
              <a:t>, ktoré má zabezpečiť ľahkú obchodovateľnosť zmenky), t.j. nie pri zmenke na meno resp. zmenke prevedenej po jej splatnosti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zásada prelomená od 23. 12. 2015, od kedy je spotrebiteľ ako zmenkový dlžník oprávnený robiť námietky voči všetkým predchádzajúcim majiteľom zmenky</a:t>
            </a:r>
            <a:r>
              <a:rPr lang="sk-SK" altLang="sk-SK" sz="1400" dirty="0">
                <a:solidFill>
                  <a:srgbClr val="5F5F5F"/>
                </a:solidFill>
              </a:rPr>
              <a:t> </a:t>
            </a:r>
            <a:r>
              <a:rPr lang="sk-SK" altLang="sk-SK" sz="1400" dirty="0" smtClean="0">
                <a:solidFill>
                  <a:srgbClr val="5F5F5F"/>
                </a:solidFill>
              </a:rPr>
              <a:t>a zároveň súd skúma tieto skutočnosti ex offo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401638" y="901700"/>
            <a:ext cx="9075737" cy="5724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84162E"/>
                </a:solidFill>
              </a:rPr>
              <a:t>Súčasné (ne)využitie </a:t>
            </a:r>
            <a:r>
              <a:rPr lang="sk-SK" altLang="sk-SK" sz="2000" b="1" dirty="0">
                <a:solidFill>
                  <a:srgbClr val="84162E"/>
                </a:solidFill>
              </a:rPr>
              <a:t>z</a:t>
            </a:r>
            <a:r>
              <a:rPr lang="sk-SK" altLang="sk-SK" sz="2000" b="1" dirty="0" smtClean="0">
                <a:solidFill>
                  <a:srgbClr val="84162E"/>
                </a:solidFill>
              </a:rPr>
              <a:t>menky v obchodných vzťahoch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nový CSP už nepočíta so zmenkovým platobným rozkazom ako procesným inštitútom, a to opätovne v priamej súvislosti s problémami so zmenkou v spotrebiteľských vzťahoch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zmenka tak aj v obchodných vzťahoch stratila jednu z jej hlavných výhod, ktorou bolo rýchlejšie priznanie nároku zo zmenky súdom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intertemporálna norma novely č. 438/2015 Z. z. upravuje účinnosť novelizovaného znenia aj na aj na právne vzťahy vzniknuté predo dňom nadobudnutia účinnosti novely. Uvedené znamená, že ak podnikateľský subjekt pred účinnosťou novely prijal v dobrej viere zmenku, predovšetkým s prihliadnutím na jej efektívnu vymožiteľnosť, po účinnosti novely je odkázaný na klasický platobný rozkaz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aj na zmenky z obchodných vzťahov sa vzťahuje ex offo preskúmanie </a:t>
            </a:r>
            <a:r>
              <a:rPr lang="sk-SK" sz="1400" dirty="0" smtClean="0">
                <a:solidFill>
                  <a:srgbClr val="5F5F5F"/>
                </a:solidFill>
              </a:rPr>
              <a:t>uplatneného zmluvného úroku </a:t>
            </a:r>
            <a:r>
              <a:rPr lang="sk-SK" sz="1400" dirty="0">
                <a:solidFill>
                  <a:srgbClr val="5F5F5F"/>
                </a:solidFill>
              </a:rPr>
              <a:t>ako </a:t>
            </a:r>
            <a:r>
              <a:rPr lang="sk-SK" sz="1400" dirty="0" smtClean="0">
                <a:solidFill>
                  <a:srgbClr val="5F5F5F"/>
                </a:solidFill>
              </a:rPr>
              <a:t>nároku v </a:t>
            </a:r>
            <a:r>
              <a:rPr lang="sk-SK" sz="1400" dirty="0">
                <a:solidFill>
                  <a:srgbClr val="5F5F5F"/>
                </a:solidFill>
              </a:rPr>
              <a:t>rozpore s dobrými mravmi, ak výška uplatneného nároku podľa úvahy súdu takýto exces </a:t>
            </a:r>
            <a:r>
              <a:rPr lang="sk-SK" sz="1400" dirty="0" smtClean="0">
                <a:solidFill>
                  <a:srgbClr val="5F5F5F"/>
                </a:solidFill>
              </a:rPr>
              <a:t>dosahuje</a:t>
            </a: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425450" y="920750"/>
            <a:ext cx="9075738" cy="55403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>
                <a:solidFill>
                  <a:srgbClr val="84162E"/>
                </a:solidFill>
              </a:rPr>
              <a:t>Prehľad legislatívnych zmien v oblasti úpravy </a:t>
            </a:r>
            <a:r>
              <a:rPr lang="sk-SK" altLang="sk-SK" sz="2000" b="1" dirty="0" smtClean="0">
                <a:solidFill>
                  <a:srgbClr val="84162E"/>
                </a:solidFill>
              </a:rPr>
              <a:t>zmeniek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novela pôvodného zákona </a:t>
            </a:r>
            <a:r>
              <a:rPr lang="sk-SK" altLang="sk-SK" sz="1400" dirty="0">
                <a:solidFill>
                  <a:srgbClr val="5F5F5F"/>
                </a:solidFill>
              </a:rPr>
              <a:t>č. </a:t>
            </a:r>
            <a:r>
              <a:rPr lang="sk-SK" altLang="sk-SK" sz="1400" dirty="0" smtClean="0">
                <a:solidFill>
                  <a:srgbClr val="5F5F5F"/>
                </a:solidFill>
              </a:rPr>
              <a:t>258/2001 </a:t>
            </a:r>
            <a:r>
              <a:rPr lang="sk-SK" altLang="sk-SK" sz="1400" dirty="0">
                <a:solidFill>
                  <a:srgbClr val="5F5F5F"/>
                </a:solidFill>
              </a:rPr>
              <a:t>Z. z. o spotrebiteľských úveroch </a:t>
            </a:r>
            <a:r>
              <a:rPr lang="sk-SK" altLang="sk-SK" sz="1400" dirty="0" smtClean="0">
                <a:solidFill>
                  <a:srgbClr val="5F5F5F"/>
                </a:solidFill>
              </a:rPr>
              <a:t>(úprava účinná od </a:t>
            </a:r>
            <a:r>
              <a:rPr lang="sk-SK" altLang="sk-SK" sz="1400" b="1" dirty="0">
                <a:solidFill>
                  <a:srgbClr val="5F5F5F"/>
                </a:solidFill>
              </a:rPr>
              <a:t>1.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1. 2008</a:t>
            </a:r>
            <a:r>
              <a:rPr lang="sk-SK" altLang="sk-SK" sz="1400" dirty="0" smtClean="0">
                <a:solidFill>
                  <a:srgbClr val="5F5F5F"/>
                </a:solidFill>
              </a:rPr>
              <a:t>):</a:t>
            </a:r>
            <a:endParaRPr lang="sk-SK" altLang="sk-SK" sz="1400" b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 5 </a:t>
            </a:r>
            <a:r>
              <a:rPr lang="sk-SK" altLang="sk-SK" sz="1400" b="1" dirty="0">
                <a:solidFill>
                  <a:srgbClr val="5F5F5F"/>
                </a:solidFill>
              </a:rPr>
              <a:t>ods.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6 </a:t>
            </a:r>
            <a:r>
              <a:rPr lang="sk-SK" altLang="sk-SK" sz="1400" dirty="0" smtClean="0">
                <a:solidFill>
                  <a:srgbClr val="5F5F5F"/>
                </a:solidFill>
              </a:rPr>
              <a:t>„</a:t>
            </a:r>
            <a:r>
              <a:rPr lang="sk-SK" altLang="sk-SK" sz="1400" i="1" dirty="0">
                <a:solidFill>
                  <a:srgbClr val="5F5F5F"/>
                </a:solidFill>
              </a:rPr>
              <a:t>V súvislosti s poskytovaním úveru od spotrebiteľa alebo inej osoby sa zakazuje splniť dlh zmenkou alebo 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šekom. </a:t>
            </a:r>
            <a:r>
              <a:rPr lang="sk-SK" altLang="sk-SK" sz="1400" i="1" dirty="0">
                <a:solidFill>
                  <a:srgbClr val="5F5F5F"/>
                </a:solidFill>
              </a:rPr>
              <a:t>Veriteľ smie prijať od dlžníka zmenku alebo šek na zabezpečenie svojich nárokov zo spotrebiteľského úveru, len ak ide o zabezpečovaciu zmenku a zmenková suma v čase vyplnenia je maximálne vo výške aktuálnej výšky nesplateného spotrebiteľského úveru a príslušenstva (vrátane zmluvných pokút a iných nárokov veriteľa zo zmluvy o spotrebiteľskom úvere) vo výške maximálne 30 % istiny poskytnutého spotrebiteľského úveru. Zmenku prijatú, resp. vyplnenú veriteľom v rozpore s predchádzajúcou vetou veriteľ nesmie prijať a je povinný ju dlžníkovi kedykoľvek na požiadanie vydať. Ustanovenie tohto odseku platí aj 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             v </a:t>
            </a:r>
            <a:r>
              <a:rPr lang="sk-SK" altLang="sk-SK" sz="1400" i="1" dirty="0">
                <a:solidFill>
                  <a:srgbClr val="5F5F5F"/>
                </a:solidFill>
              </a:rPr>
              <a:t>prípade zmeny majiteľa zmenky alebo postúpenia práv zo zmenky.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</a:t>
            </a:r>
            <a:r>
              <a:rPr lang="sk-SK" altLang="sk-SK" sz="1400" b="1" dirty="0" err="1" smtClean="0">
                <a:solidFill>
                  <a:srgbClr val="5F5F5F"/>
                </a:solidFill>
              </a:rPr>
              <a:t>st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. § 5 ods. 7 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„Veriteľ </a:t>
            </a:r>
            <a:r>
              <a:rPr lang="sk-SK" altLang="sk-SK" sz="1400" i="1" dirty="0">
                <a:solidFill>
                  <a:srgbClr val="5F5F5F"/>
                </a:solidFill>
              </a:rPr>
              <a:t>zodpovedá za škodu vzniknutú spotrebiteľovi porušením odseku 6 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veriteľom“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417513" y="1412875"/>
            <a:ext cx="9075737" cy="4800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800" b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nový zákon </a:t>
            </a:r>
            <a:r>
              <a:rPr lang="pl-PL" altLang="sk-SK" sz="1400" dirty="0">
                <a:solidFill>
                  <a:srgbClr val="5F5F5F"/>
                </a:solidFill>
              </a:rPr>
              <a:t>č. 129/2010 Z. z. o spotrebiteľských </a:t>
            </a:r>
            <a:r>
              <a:rPr lang="pl-PL" altLang="sk-SK" sz="1400" dirty="0" smtClean="0">
                <a:solidFill>
                  <a:srgbClr val="5F5F5F"/>
                </a:solidFill>
              </a:rPr>
              <a:t>úveroch (úprava účinná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od</a:t>
            </a:r>
            <a:r>
              <a:rPr lang="sk-SK" altLang="sk-SK" sz="1400" dirty="0" smtClean="0">
                <a:solidFill>
                  <a:srgbClr val="5F5F5F"/>
                </a:solidFill>
              </a:rPr>
              <a:t>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1</a:t>
            </a:r>
            <a:r>
              <a:rPr lang="sk-SK" altLang="sk-SK" sz="1400" b="1" dirty="0">
                <a:solidFill>
                  <a:srgbClr val="5F5F5F"/>
                </a:solidFill>
              </a:rPr>
              <a:t>. 1.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2011 do 30. 4. 2014</a:t>
            </a:r>
            <a:r>
              <a:rPr lang="sk-SK" altLang="sk-SK" sz="1400" dirty="0" smtClean="0">
                <a:solidFill>
                  <a:srgbClr val="5F5F5F"/>
                </a:solidFill>
              </a:rPr>
              <a:t>):</a:t>
            </a:r>
            <a:endParaRPr lang="sk-SK" altLang="sk-SK" sz="1400" b="1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 17 </a:t>
            </a:r>
            <a:r>
              <a:rPr lang="sk-SK" altLang="sk-SK" sz="1400" b="1" dirty="0">
                <a:solidFill>
                  <a:srgbClr val="5F5F5F"/>
                </a:solidFill>
              </a:rPr>
              <a:t>ods.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3 </a:t>
            </a:r>
            <a:r>
              <a:rPr lang="sk-SK" altLang="sk-SK" sz="1400" dirty="0" smtClean="0">
                <a:solidFill>
                  <a:srgbClr val="5F5F5F"/>
                </a:solidFill>
              </a:rPr>
              <a:t>„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V </a:t>
            </a:r>
            <a:r>
              <a:rPr lang="sk-SK" altLang="sk-SK" sz="1400" i="1" dirty="0">
                <a:solidFill>
                  <a:srgbClr val="5F5F5F"/>
                </a:solidFill>
              </a:rPr>
              <a:t>súvislosti s poskytovaním spotrebiteľského úveru nemožno splniť dlh alebo zabezpečiť jeho splnenie zmenkou alebo šekom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.“</a:t>
            </a:r>
            <a:endParaRPr lang="sk-SK" altLang="sk-SK" sz="1400" i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17 ods.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4 </a:t>
            </a:r>
            <a:r>
              <a:rPr lang="sk-SK" altLang="sk-SK" sz="1400" dirty="0" smtClean="0">
                <a:solidFill>
                  <a:srgbClr val="5F5F5F"/>
                </a:solidFill>
              </a:rPr>
              <a:t>„</a:t>
            </a:r>
            <a:r>
              <a:rPr lang="sk-SK" altLang="sk-SK" sz="1400" i="1" dirty="0">
                <a:solidFill>
                  <a:srgbClr val="5F5F5F"/>
                </a:solidFill>
              </a:rPr>
              <a:t>Veriteľ zodpovedá za škodu vzniknutú spotrebiteľovi porušením odseku 3 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veriteľom.“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i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novela </a:t>
            </a:r>
            <a:r>
              <a:rPr lang="sk-SK" altLang="sk-SK" sz="1400" dirty="0">
                <a:solidFill>
                  <a:srgbClr val="5F5F5F"/>
                </a:solidFill>
              </a:rPr>
              <a:t>zákona č. 250/2007 Z. z. o ochrane spotrebiteľa </a:t>
            </a:r>
            <a:r>
              <a:rPr lang="sk-SK" altLang="sk-SK" sz="1400" dirty="0" smtClean="0">
                <a:solidFill>
                  <a:srgbClr val="5F5F5F"/>
                </a:solidFill>
              </a:rPr>
              <a:t>(úprava účinná od </a:t>
            </a:r>
            <a:r>
              <a:rPr lang="sk-SK" altLang="sk-SK" sz="1400" b="1" dirty="0">
                <a:solidFill>
                  <a:srgbClr val="5F5F5F"/>
                </a:solidFill>
              </a:rPr>
              <a:t>1. 5.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2014</a:t>
            </a:r>
            <a:r>
              <a:rPr lang="sk-SK" altLang="sk-SK" sz="1400" dirty="0" smtClean="0">
                <a:solidFill>
                  <a:srgbClr val="5F5F5F"/>
                </a:solidFill>
              </a:rPr>
              <a:t>):</a:t>
            </a:r>
            <a:endParaRPr lang="sk-SK" altLang="sk-SK" sz="1400" b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5a ods. 1 písm. b) </a:t>
            </a:r>
            <a:r>
              <a:rPr lang="sk-SK" altLang="sk-SK" sz="1400" dirty="0">
                <a:solidFill>
                  <a:srgbClr val="5F5F5F"/>
                </a:solidFill>
              </a:rPr>
              <a:t>„</a:t>
            </a:r>
            <a:r>
              <a:rPr lang="sk-SK" altLang="sk-SK" sz="1400" i="1" dirty="0">
                <a:solidFill>
                  <a:srgbClr val="5F5F5F"/>
                </a:solidFill>
              </a:rPr>
              <a:t>Neprípustné je zabezpečenie uspokojenia pohľadávky alebo splnenie záväzku zo spotrebiteľskej zmluvy zmenkou alebo šekom.“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i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417513" y="1412875"/>
            <a:ext cx="9075737" cy="4940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</a:t>
            </a:r>
            <a:r>
              <a:rPr lang="sk-SK" altLang="sk-SK" sz="1400" dirty="0">
                <a:solidFill>
                  <a:srgbClr val="5F5F5F"/>
                </a:solidFill>
              </a:rPr>
              <a:t>novela zákona č. 99/1963 Zb. Občiansky súdny poriadok účinná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od </a:t>
            </a:r>
            <a:r>
              <a:rPr lang="sk-SK" altLang="sk-SK" sz="1400" b="1" dirty="0">
                <a:solidFill>
                  <a:srgbClr val="5F5F5F"/>
                </a:solidFill>
              </a:rPr>
              <a:t>23. 12. 2015 </a:t>
            </a:r>
            <a:r>
              <a:rPr lang="sk-SK" altLang="sk-SK" sz="1400" dirty="0">
                <a:solidFill>
                  <a:srgbClr val="5F5F5F"/>
                </a:solidFill>
              </a:rPr>
              <a:t>vypustila </a:t>
            </a:r>
            <a:r>
              <a:rPr lang="sk-SK" altLang="sk-SK" sz="1400" dirty="0" err="1">
                <a:solidFill>
                  <a:srgbClr val="5F5F5F"/>
                </a:solidFill>
              </a:rPr>
              <a:t>ust</a:t>
            </a:r>
            <a:r>
              <a:rPr lang="sk-SK" altLang="sk-SK" sz="1400" dirty="0">
                <a:solidFill>
                  <a:srgbClr val="5F5F5F"/>
                </a:solidFill>
              </a:rPr>
              <a:t>. § 175 </a:t>
            </a:r>
            <a:r>
              <a:rPr lang="sk-SK" altLang="sk-SK" sz="1400" dirty="0" smtClean="0">
                <a:solidFill>
                  <a:srgbClr val="5F5F5F"/>
                </a:solidFill>
              </a:rPr>
              <a:t>                s </a:t>
            </a:r>
            <a:r>
              <a:rPr lang="sk-SK" altLang="sk-SK" sz="1400" dirty="0">
                <a:solidFill>
                  <a:srgbClr val="5F5F5F"/>
                </a:solidFill>
              </a:rPr>
              <a:t>nadpisom „Zmenkový platobný rozkaz a šekový platobný rozkaz“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novela </a:t>
            </a:r>
            <a:r>
              <a:rPr lang="sk-SK" altLang="sk-SK" sz="1400" dirty="0">
                <a:solidFill>
                  <a:srgbClr val="5F5F5F"/>
                </a:solidFill>
              </a:rPr>
              <a:t>zákona č. 99/1963 Zb. Občiansky súdny poriadok </a:t>
            </a:r>
            <a:r>
              <a:rPr lang="sk-SK" altLang="sk-SK" sz="1400" dirty="0" smtClean="0">
                <a:solidFill>
                  <a:srgbClr val="5F5F5F"/>
                </a:solidFill>
              </a:rPr>
              <a:t>(úprava účinná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od </a:t>
            </a:r>
            <a:r>
              <a:rPr lang="sk-SK" altLang="sk-SK" sz="1400" b="1" dirty="0">
                <a:solidFill>
                  <a:srgbClr val="5F5F5F"/>
                </a:solidFill>
              </a:rPr>
              <a:t>23. 12. 2015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do </a:t>
            </a:r>
            <a:r>
              <a:rPr lang="sk-SK" altLang="sk-SK" sz="1400" b="1" dirty="0">
                <a:solidFill>
                  <a:srgbClr val="5F5F5F"/>
                </a:solidFill>
              </a:rPr>
              <a:t>30. 6.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2017</a:t>
            </a:r>
            <a:r>
              <a:rPr lang="sk-SK" altLang="sk-SK" sz="1400" dirty="0" smtClean="0">
                <a:solidFill>
                  <a:srgbClr val="5F5F5F"/>
                </a:solidFill>
              </a:rPr>
              <a:t>):</a:t>
            </a:r>
            <a:endParaRPr lang="sk-SK" altLang="sk-SK" sz="1400" b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79 ods. 3 </a:t>
            </a:r>
            <a:r>
              <a:rPr lang="sk-SK" altLang="sk-SK" sz="1400" i="1" dirty="0">
                <a:solidFill>
                  <a:srgbClr val="5F5F5F"/>
                </a:solidFill>
              </a:rPr>
              <a:t>„Ak ide o žalobu, ktorou sa uplatňuje nárok zo zmenky alebo šeku proti žalovanému, ktorý je fyzickou osobou, žalobca je povinný opísať aj rozhodujúce skutočnosti týkajúce sa vlastného vzťahu so žalovaným, a ak ide o žalobcu, ktorý svoje právo preukazuje nepretržitým radom indosamentov, skutočnosti týkajúce sa vlastného vzťahu jeho právnych predchodcov so žalovaným. K žalobe sa pripojí zmenka alebo šek a ďalšie listiny potrebné na uplatnenie práva z nich. Ak zmenka alebo šek boli vystavené na zabezpečenie záväzkov z písomnej zmluvy, pripojí sa k žalobe aj táto zmluva.“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79 ods. 4 </a:t>
            </a:r>
            <a:r>
              <a:rPr lang="sk-SK" altLang="sk-SK" sz="1400" i="1" dirty="0">
                <a:solidFill>
                  <a:srgbClr val="5F5F5F"/>
                </a:solidFill>
              </a:rPr>
              <a:t>„Ak nie je dokázaný opak, platí, že nárok zo zmenky alebo šeku proti žalovanému, ktorý je fyzickou osobou, vznikol v súvislosti so spotrebiteľskou zmluvou.“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417513" y="1412875"/>
            <a:ext cx="9075737" cy="42941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</a:t>
            </a:r>
            <a:r>
              <a:rPr lang="sk-SK" altLang="sk-SK" sz="1400" dirty="0">
                <a:solidFill>
                  <a:srgbClr val="5F5F5F"/>
                </a:solidFill>
              </a:rPr>
              <a:t>novela zákona </a:t>
            </a:r>
            <a:r>
              <a:rPr lang="sk-SK" altLang="sk-SK" sz="1400" dirty="0" smtClean="0">
                <a:solidFill>
                  <a:srgbClr val="5F5F5F"/>
                </a:solidFill>
              </a:rPr>
              <a:t>č. 191/1950 </a:t>
            </a:r>
            <a:r>
              <a:rPr lang="sk-SK" altLang="sk-SK" sz="1400" dirty="0">
                <a:solidFill>
                  <a:srgbClr val="5F5F5F"/>
                </a:solidFill>
              </a:rPr>
              <a:t>Zb. zmenkový a šekový účinná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od 23</a:t>
            </a:r>
            <a:r>
              <a:rPr lang="sk-SK" altLang="sk-SK" sz="1400" b="1" dirty="0">
                <a:solidFill>
                  <a:srgbClr val="5F5F5F"/>
                </a:solidFill>
              </a:rPr>
              <a:t>. 12.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2015:</a:t>
            </a:r>
            <a:endParaRPr lang="sk-SK" altLang="sk-SK" sz="1400" b="1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17 ods. 1 </a:t>
            </a:r>
            <a:r>
              <a:rPr lang="sk-SK" altLang="sk-SK" sz="1400" dirty="0">
                <a:solidFill>
                  <a:srgbClr val="5F5F5F"/>
                </a:solidFill>
              </a:rPr>
              <a:t>„</a:t>
            </a:r>
            <a:r>
              <a:rPr lang="sk-SK" altLang="sk-SK" sz="1400" i="1" dirty="0">
                <a:solidFill>
                  <a:srgbClr val="5F5F5F"/>
                </a:solidFill>
              </a:rPr>
              <a:t>Kto je žalovaný zo zmenky, nemôže robiť majiteľovi námietky, ktoré sa zakladajú na jeho vlastných vzťahoch k vystaviteľovi alebo k predošlým majiteľom, okrem ak majiteľ pri nadobúdaní zmenky konal vedome na škodu dlžníka. </a:t>
            </a:r>
            <a:r>
              <a:rPr lang="sk-SK" altLang="sk-SK" sz="1400" b="1" i="1" u="sng" dirty="0">
                <a:solidFill>
                  <a:srgbClr val="5F5F5F"/>
                </a:solidFill>
              </a:rPr>
              <a:t>Ak je žalovaným zo zmenky ten, koho zaviazanosť zo zmenky vznikla v súvislosti so spotrebiteľskou zmluvou, možno majiteľovi robiť námietky, ktoré sa zakladajú na jeho vlastných vzťahoch k vystaviteľovi alebo k predošlým majiteľom vždy</a:t>
            </a:r>
            <a:r>
              <a:rPr lang="sk-SK" altLang="sk-SK" sz="1400" b="1" i="1" u="sng" dirty="0" smtClean="0">
                <a:solidFill>
                  <a:srgbClr val="5F5F5F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i="1" u="sng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17 ods. 2 </a:t>
            </a:r>
            <a:r>
              <a:rPr lang="sk-SK" altLang="sk-SK" sz="1400" dirty="0">
                <a:solidFill>
                  <a:srgbClr val="5F5F5F"/>
                </a:solidFill>
              </a:rPr>
              <a:t>„</a:t>
            </a:r>
            <a:r>
              <a:rPr lang="sk-SK" altLang="sk-SK" sz="1400" i="1" dirty="0">
                <a:solidFill>
                  <a:srgbClr val="5F5F5F"/>
                </a:solidFill>
              </a:rPr>
              <a:t>V konaní, v ktorom sa uplatňuje alebo vymáha nárok zo zmenky sa z úradnej povinnosti prihliadne na skutočnosti odôvodňujúce námietky podľa odseku 1, ktoré by ten, kto je žalovaný zo zmenky mohol uplatniť, ak jeho zaviazanosť zo zmenky vznikla v súvislosti so spotrebiteľskou zmluvou.</a:t>
            </a:r>
            <a:r>
              <a:rPr lang="sk-SK" altLang="sk-SK" sz="1400" dirty="0">
                <a:solidFill>
                  <a:srgbClr val="5F5F5F"/>
                </a:solidFill>
              </a:rPr>
              <a:t>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i="1" u="sng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409575" y="1557338"/>
            <a:ext cx="9075738" cy="4730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 smtClean="0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3a </a:t>
            </a:r>
            <a:r>
              <a:rPr lang="sk-SK" altLang="sk-SK" sz="1400" i="1" dirty="0">
                <a:solidFill>
                  <a:srgbClr val="5F5F5F"/>
                </a:solidFill>
              </a:rPr>
              <a:t>„Neplatné sú zmenkové alebo šekové prejavy urobené v rozpore so zákazom použitia zmenky na zabezpečenie uspokojenia pohľadávky alebo splnenie záväzku zo spotrebiteľskej zmluvy podľa osobitných predpisov.</a:t>
            </a:r>
            <a:r>
              <a:rPr lang="sk-SK" altLang="sk-SK" sz="1400" dirty="0">
                <a:solidFill>
                  <a:srgbClr val="5F5F5F"/>
                </a:solidFill>
              </a:rPr>
              <a:t>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>
                <a:solidFill>
                  <a:srgbClr val="5F5F5F"/>
                </a:solidFill>
              </a:rPr>
              <a:t> novela zákona č. 233/1995 Z. z. o súdnych exekútoroch a exekučnej činnosti (Exekučný poriadok) účinná odo dňa 23. 12. </a:t>
            </a:r>
            <a:r>
              <a:rPr lang="sk-SK" altLang="sk-SK" sz="1400" dirty="0" smtClean="0">
                <a:solidFill>
                  <a:srgbClr val="5F5F5F"/>
                </a:solidFill>
              </a:rPr>
              <a:t>2015:</a:t>
            </a: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§39 ods. 4 </a:t>
            </a:r>
            <a:r>
              <a:rPr lang="sk-SK" altLang="sk-SK" sz="1400" i="1" dirty="0">
                <a:solidFill>
                  <a:srgbClr val="5F5F5F"/>
                </a:solidFill>
              </a:rPr>
              <a:t>„V návrhu na vykonanie exekúcie na podklade rozhodnutia, ktorým sa priznal nárok zo zmenky proti povinnému, ktorý je fyzickou osobou oprávnený opíše aj rozhodujúce skutočnosti týkajúce sa vlastného vzťahu s povinným. Skutočnosti podľa prvej vety je povinný opísať aj oprávnený, ktorý svoje právo preukazuje nepretržitým radom indosamentov. K návrhu na vykonanie exekúcie sa pripoja dôkazy, ktoré tieto skutočnosti osvedčujú.“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392113" y="1557338"/>
            <a:ext cx="9075737" cy="2676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dirty="0" err="1">
                <a:solidFill>
                  <a:srgbClr val="5F5F5F"/>
                </a:solidFill>
              </a:rPr>
              <a:t>ust</a:t>
            </a:r>
            <a:r>
              <a:rPr lang="sk-SK" altLang="sk-SK" sz="1400" b="1" dirty="0">
                <a:solidFill>
                  <a:srgbClr val="5F5F5F"/>
                </a:solidFill>
              </a:rPr>
              <a:t>. § 57 ods. 1 písm. m) </a:t>
            </a:r>
            <a:r>
              <a:rPr lang="sk-SK" altLang="sk-SK" sz="1400" i="1" dirty="0">
                <a:solidFill>
                  <a:srgbClr val="5F5F5F"/>
                </a:solidFill>
              </a:rPr>
              <a:t>„rozhodnutie, ktoré je podkladom na vykonanie exekúcie, bolo vydané v konaní, </a:t>
            </a:r>
            <a:r>
              <a:rPr lang="sk-SK" altLang="sk-SK" sz="1400" i="1" dirty="0" smtClean="0">
                <a:solidFill>
                  <a:srgbClr val="5F5F5F"/>
                </a:solidFill>
              </a:rPr>
              <a:t>          v </a:t>
            </a:r>
            <a:r>
              <a:rPr lang="sk-SK" altLang="sk-SK" sz="1400" i="1" dirty="0">
                <a:solidFill>
                  <a:srgbClr val="5F5F5F"/>
                </a:solidFill>
              </a:rPr>
              <a:t>ktorom sa uplatňoval nárok zo zmenky a vyšlo najavo, že vymáhaný nárok vznikol v súvislosti so spotrebiteľskou zmluvou a nebolo prihliadnuté na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i="1" dirty="0">
                <a:solidFill>
                  <a:srgbClr val="5F5F5F"/>
                </a:solidFill>
              </a:rPr>
              <a:t>	1. neprijateľné zmluvné podmienky,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i="1" dirty="0">
                <a:solidFill>
                  <a:srgbClr val="5F5F5F"/>
                </a:solidFill>
              </a:rPr>
              <a:t>	2. obmedzenie alebo neprípustnosť použitia zmenky, alebo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i="1" dirty="0">
                <a:solidFill>
                  <a:srgbClr val="5F5F5F"/>
                </a:solidFill>
              </a:rPr>
              <a:t>	3. rozpor s dobrými mravmi alebo so zákonom.“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>
            <a:spLocks noChangeArrowheads="1"/>
          </p:cNvSpPr>
          <p:nvPr/>
        </p:nvSpPr>
        <p:spPr bwMode="auto">
          <a:xfrm>
            <a:off x="488950" y="901700"/>
            <a:ext cx="9075738" cy="5816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500" b="1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sz="2000" b="1" dirty="0" err="1">
                <a:solidFill>
                  <a:srgbClr val="84162E"/>
                </a:solidFill>
              </a:rPr>
              <a:t>Goodbye</a:t>
            </a:r>
            <a:r>
              <a:rPr lang="sk-SK" sz="2000" b="1" dirty="0">
                <a:solidFill>
                  <a:srgbClr val="84162E"/>
                </a:solidFill>
              </a:rPr>
              <a:t> zmenka resp. </a:t>
            </a:r>
            <a:r>
              <a:rPr lang="sk-SK" sz="2000" b="1" dirty="0" err="1">
                <a:solidFill>
                  <a:srgbClr val="84162E"/>
                </a:solidFill>
              </a:rPr>
              <a:t>c'est</a:t>
            </a:r>
            <a:r>
              <a:rPr lang="sk-SK" sz="2000" b="1" dirty="0">
                <a:solidFill>
                  <a:srgbClr val="84162E"/>
                </a:solidFill>
              </a:rPr>
              <a:t> la vie?</a:t>
            </a:r>
            <a:endParaRPr lang="sk-SK" altLang="sk-SK" sz="2000" b="1" dirty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500" b="1" dirty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>
                <a:solidFill>
                  <a:srgbClr val="5F5F5F"/>
                </a:solidFill>
              </a:rPr>
              <a:t> zmenka v súčasnosti trpí viacerými legislatívnymi obmedzeniami a výkladovými nedorozumeniami, ktoré ju vyčlenili na okraj použiteľnosti, tomto smere je podstatné zdôrazniť, že zmenka ako inštitút v poslednom období zázračne nezmenila svoje črty a vlastnosti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>
                <a:solidFill>
                  <a:srgbClr val="5F5F5F"/>
                </a:solidFill>
              </a:rPr>
              <a:t> ostatný legislatívny a výkladový trend v oblasti zmeniek znamenal zväčša plošné transponovanie smerníc                      v snahe chrániť slabšiu stranu (spotrebiteľa) za každú cenu bez zamyslenia sa nad dopadmi na použitie zmenky v iných ako spotrebiteľských vzťahoch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>
                <a:solidFill>
                  <a:srgbClr val="5F5F5F"/>
                </a:solidFill>
              </a:rPr>
              <a:t> zmenka v spotrebiteľských vzťahoch aktuálne na Slovensku už nemá žiadne miesto, na druhej strane nesystematickým, ale pomalým a postupným vytláčaním zmenky zo spotrebiteľských vzťahov za posledných 10 rokov sa ako inštitút vytráca aj z obchodných vzťahov – zase raz sa s vodou z vaničky vylialo aj dieťa...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800" dirty="0">
              <a:solidFill>
                <a:srgbClr val="8A8A8A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b="1" i="1" dirty="0">
                <a:solidFill>
                  <a:srgbClr val="84162E"/>
                </a:solidFill>
              </a:rPr>
              <a:t>				„</a:t>
            </a:r>
            <a:r>
              <a:rPr lang="sk-SK" sz="1400" b="1" i="1" dirty="0">
                <a:solidFill>
                  <a:srgbClr val="84162E"/>
                </a:solidFill>
              </a:rPr>
              <a:t>Stan: </a:t>
            </a:r>
            <a:r>
              <a:rPr lang="sk-SK" sz="1400" b="1" i="1" dirty="0" err="1">
                <a:solidFill>
                  <a:srgbClr val="84162E"/>
                </a:solidFill>
              </a:rPr>
              <a:t>Ooo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můj</a:t>
            </a:r>
            <a:r>
              <a:rPr lang="sk-SK" sz="1400" b="1" i="1" dirty="0">
                <a:solidFill>
                  <a:srgbClr val="84162E"/>
                </a:solidFill>
              </a:rPr>
              <a:t> Bože, zabili </a:t>
            </a:r>
            <a:r>
              <a:rPr lang="sk-SK" sz="1400" b="1" i="1" dirty="0" err="1">
                <a:solidFill>
                  <a:srgbClr val="84162E"/>
                </a:solidFill>
              </a:rPr>
              <a:t>Kennyho</a:t>
            </a:r>
            <a:r>
              <a:rPr lang="sk-SK" sz="1400" b="1" i="1" dirty="0">
                <a:solidFill>
                  <a:srgbClr val="84162E"/>
                </a:solidFill>
              </a:rPr>
              <a:t>!</a:t>
            </a:r>
            <a:br>
              <a:rPr lang="sk-SK" sz="1400" b="1" i="1" dirty="0">
                <a:solidFill>
                  <a:srgbClr val="84162E"/>
                </a:solidFill>
              </a:rPr>
            </a:br>
            <a:r>
              <a:rPr lang="sk-SK" sz="1400" b="1" i="1" dirty="0">
                <a:solidFill>
                  <a:srgbClr val="84162E"/>
                </a:solidFill>
              </a:rPr>
              <a:t>				</a:t>
            </a:r>
            <a:r>
              <a:rPr lang="sk-SK" sz="1400" b="1" i="1" dirty="0" err="1">
                <a:solidFill>
                  <a:srgbClr val="84162E"/>
                </a:solidFill>
              </a:rPr>
              <a:t>Kyle</a:t>
            </a:r>
            <a:r>
              <a:rPr lang="sk-SK" sz="1400" b="1" i="1" dirty="0">
                <a:solidFill>
                  <a:srgbClr val="84162E"/>
                </a:solidFill>
              </a:rPr>
              <a:t>: Vy </a:t>
            </a:r>
            <a:r>
              <a:rPr lang="sk-SK" sz="1400" b="1" i="1" dirty="0" err="1">
                <a:solidFill>
                  <a:srgbClr val="84162E"/>
                </a:solidFill>
              </a:rPr>
              <a:t>parchanti</a:t>
            </a:r>
            <a:r>
              <a:rPr lang="sk-SK" sz="1400" b="1" i="1" dirty="0">
                <a:solidFill>
                  <a:srgbClr val="84162E"/>
                </a:solidFill>
              </a:rPr>
              <a:t>!“</a:t>
            </a:r>
            <a:endParaRPr lang="sk-SK" altLang="sk-SK" sz="1400" dirty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661988" y="4437063"/>
            <a:ext cx="4538662" cy="19970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smtClean="0">
                <a:solidFill>
                  <a:srgbClr val="8A8A8A"/>
                </a:solidFill>
              </a:rPr>
              <a:t>JUDr. Peter </a:t>
            </a:r>
            <a:r>
              <a:rPr lang="sk-SK" altLang="x-none" sz="1200" b="1" dirty="0" err="1" smtClean="0">
                <a:solidFill>
                  <a:srgbClr val="8A8A8A"/>
                </a:solidFill>
              </a:rPr>
              <a:t>Štrpka</a:t>
            </a:r>
            <a:r>
              <a:rPr lang="sk-SK" altLang="x-none" sz="1200" b="1" dirty="0" smtClean="0">
                <a:solidFill>
                  <a:srgbClr val="8A8A8A"/>
                </a:solidFill>
              </a:rPr>
              <a:t>, PhD., partner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smtClean="0">
                <a:solidFill>
                  <a:srgbClr val="8A8A8A"/>
                </a:solidFill>
              </a:rPr>
              <a:t>SOUKENÍK – ŠTRPKA, s. r. o.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smtClean="0">
                <a:solidFill>
                  <a:srgbClr val="8A8A8A"/>
                </a:solidFill>
              </a:rPr>
              <a:t>advokátska kancelária / </a:t>
            </a:r>
            <a:r>
              <a:rPr lang="en-GB" altLang="x-none" sz="1200" b="1" dirty="0" smtClean="0">
                <a:solidFill>
                  <a:srgbClr val="8A8A8A"/>
                </a:solidFill>
              </a:rPr>
              <a:t>law firm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smtClean="0">
                <a:solidFill>
                  <a:srgbClr val="8A8A8A"/>
                </a:solidFill>
              </a:rPr>
              <a:t>Šoltésovej 14, 811 08 Bratislava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smtClean="0">
                <a:solidFill>
                  <a:srgbClr val="8A8A8A"/>
                </a:solidFill>
              </a:rPr>
              <a:t>+421 2 32 202 111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err="1" smtClean="0">
                <a:solidFill>
                  <a:srgbClr val="8A8A8A"/>
                </a:solidFill>
              </a:rPr>
              <a:t>akss@akss.sk</a:t>
            </a:r>
            <a:endParaRPr lang="sk-SK" altLang="x-none" sz="1200" b="1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sk-SK" altLang="x-none" sz="1200" b="1" dirty="0" err="1" smtClean="0">
                <a:solidFill>
                  <a:srgbClr val="8A8A8A"/>
                </a:solidFill>
              </a:rPr>
              <a:t>www.akss.sk</a:t>
            </a:r>
            <a:endParaRPr lang="sk-SK" altLang="x-none" sz="1200" b="1" dirty="0" smtClean="0">
              <a:solidFill>
                <a:srgbClr val="8A8A8A"/>
              </a:solidFill>
            </a:endParaRPr>
          </a:p>
        </p:txBody>
      </p:sp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2649538" y="2349500"/>
            <a:ext cx="4538662" cy="7381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800" b="1" dirty="0" smtClean="0">
                <a:solidFill>
                  <a:srgbClr val="8A8A8A"/>
                </a:solidFill>
              </a:rPr>
              <a:t>  Ďakujem za pozornosť.</a:t>
            </a:r>
            <a:endParaRPr lang="en-US" altLang="sk-SK" sz="2800" b="1" dirty="0" smtClean="0">
              <a:solidFill>
                <a:srgbClr val="8A8A8A"/>
              </a:solidFill>
            </a:endParaRPr>
          </a:p>
        </p:txBody>
      </p:sp>
      <p:pic>
        <p:nvPicPr>
          <p:cNvPr id="21508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1352550" y="4365625"/>
            <a:ext cx="2663825" cy="10620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dirty="0" err="1" smtClean="0">
                <a:solidFill>
                  <a:srgbClr val="5F5F5F"/>
                </a:solidFill>
              </a:rPr>
              <a:t>Management</a:t>
            </a:r>
            <a:r>
              <a:rPr lang="sk-SK" altLang="sk-SK" sz="1400" dirty="0" smtClean="0">
                <a:solidFill>
                  <a:srgbClr val="5F5F5F"/>
                </a:solidFill>
              </a:rPr>
              <a:t> pohľadávok 2017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15. - 16. november 2017,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Radisson</a:t>
            </a:r>
            <a:r>
              <a:rPr lang="sk-SK" altLang="sk-SK" sz="1400" dirty="0" smtClean="0">
                <a:solidFill>
                  <a:srgbClr val="5F5F5F"/>
                </a:solidFill>
              </a:rPr>
              <a:t>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Blu</a:t>
            </a:r>
            <a:r>
              <a:rPr lang="sk-SK" altLang="sk-SK" sz="1400" dirty="0" smtClean="0">
                <a:solidFill>
                  <a:srgbClr val="5F5F5F"/>
                </a:solidFill>
              </a:rPr>
              <a:t>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Carlton</a:t>
            </a:r>
            <a:r>
              <a:rPr lang="sk-SK" altLang="sk-SK" sz="1400" dirty="0" smtClean="0">
                <a:solidFill>
                  <a:srgbClr val="5F5F5F"/>
                </a:solidFill>
              </a:rPr>
              <a:t> Hotel</a:t>
            </a:r>
            <a:endParaRPr lang="en-US" altLang="sk-SK" sz="1400" dirty="0" smtClean="0">
              <a:solidFill>
                <a:srgbClr val="5F5F5F"/>
              </a:solidFill>
            </a:endParaRPr>
          </a:p>
        </p:txBody>
      </p:sp>
      <p:pic>
        <p:nvPicPr>
          <p:cNvPr id="4099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52413"/>
            <a:ext cx="5475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BlokTextu 2"/>
          <p:cNvSpPr txBox="1">
            <a:spLocks noChangeArrowheads="1"/>
          </p:cNvSpPr>
          <p:nvPr/>
        </p:nvSpPr>
        <p:spPr bwMode="auto">
          <a:xfrm>
            <a:off x="992188" y="2060575"/>
            <a:ext cx="35290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200" b="1">
                <a:solidFill>
                  <a:srgbClr val="5F5F5F"/>
                </a:solidFill>
              </a:rPr>
              <a:t>Peter Štrpka: 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sk-SK" sz="2200" b="1">
              <a:solidFill>
                <a:srgbClr val="84162E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sk-SK" sz="2200" b="1">
                <a:solidFill>
                  <a:srgbClr val="84162E"/>
                </a:solidFill>
              </a:rPr>
              <a:t>„Zabili Kennyho!“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sk-SK" sz="2200" b="1">
                <a:solidFill>
                  <a:srgbClr val="84162E"/>
                </a:solidFill>
              </a:rPr>
              <a:t>alebo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sk-SK" sz="2200" b="1">
                <a:solidFill>
                  <a:srgbClr val="84162E"/>
                </a:solidFill>
              </a:rPr>
              <a:t>requiem za zmenku?</a:t>
            </a:r>
            <a:endParaRPr lang="sk-SK" altLang="sk-SK" sz="2200"/>
          </a:p>
        </p:txBody>
      </p:sp>
      <p:pic>
        <p:nvPicPr>
          <p:cNvPr id="4101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276475"/>
            <a:ext cx="41910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auto">
          <a:xfrm>
            <a:off x="419100" y="1557338"/>
            <a:ext cx="9286875" cy="6140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84162E"/>
                </a:solidFill>
              </a:rPr>
              <a:t>Zmenka ako historický prežitok?</a:t>
            </a:r>
            <a:r>
              <a:rPr lang="sk-SK" altLang="sk-SK" sz="1000" dirty="0" smtClean="0"/>
              <a:t/>
            </a:r>
            <a:br>
              <a:rPr lang="sk-SK" altLang="sk-SK" sz="1000" dirty="0" smtClean="0"/>
            </a:br>
            <a:endParaRPr lang="sk-SK" altLang="sk-SK" sz="1000" dirty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zmenky sú v Európe prítomné vo vnútroštátnom a medzinárodnom obchode od 12. storočia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pôvodne vznikli v Taliansku, predstavovali jednoduché listiny, v ktorých sa dlžník (vystaviteľ listiny) zaviazal           v dohodnutom čase a mieste zaplatiť sumu uvedenú v listine v prospech majiteľa listiny (obdoba vlastnej zmenky)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vychádzalo sa z jednoduchej premisy, že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to, čo vystaviteľ listiny podpísal, k tomu sa jednoznačne zaviazal,             a to musí aj splniť</a:t>
            </a: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zmenka pôvodne predstavovala najmä efektívny spôsob ako zabezpečiť presun finančných prostriedkov na väčšie vzdialenosti (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platobná funkcia</a:t>
            </a:r>
            <a:r>
              <a:rPr lang="sk-SK" altLang="sk-SK" sz="1400" dirty="0" smtClean="0">
                <a:solidFill>
                  <a:srgbClr val="5F5F5F"/>
                </a:solidFill>
              </a:rPr>
              <a:t>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8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  <p:pic>
        <p:nvPicPr>
          <p:cNvPr id="5123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52413"/>
            <a:ext cx="5475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376238" y="981075"/>
            <a:ext cx="9075737" cy="4292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268288"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877888" indent="-134938" defTabSz="268288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268288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268288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268288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2682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priamo z používania vlastnej zmenky sa celkom prirodzene vytvorila obdoba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cudzej zmenky</a:t>
            </a: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cudzia zmenka predstavovala list vystaviteľa zmenky (</a:t>
            </a:r>
            <a:r>
              <a:rPr lang="sk-SK" altLang="sk-SK" sz="1400" b="1" dirty="0" err="1" smtClean="0">
                <a:solidFill>
                  <a:srgbClr val="5F5F5F"/>
                </a:solidFill>
              </a:rPr>
              <a:t>trasant</a:t>
            </a:r>
            <a:r>
              <a:rPr lang="sk-SK" altLang="sk-SK" sz="1400" dirty="0" smtClean="0">
                <a:solidFill>
                  <a:srgbClr val="5F5F5F"/>
                </a:solidFill>
              </a:rPr>
              <a:t>), ktorý bol adresovaný adresátovi listu (</a:t>
            </a:r>
            <a:r>
              <a:rPr lang="sk-SK" altLang="sk-SK" sz="1400" b="1" dirty="0" err="1" smtClean="0">
                <a:solidFill>
                  <a:srgbClr val="5F5F5F"/>
                </a:solidFill>
              </a:rPr>
              <a:t>trasát</a:t>
            </a:r>
            <a:r>
              <a:rPr lang="sk-SK" altLang="sk-SK" sz="1400" dirty="0" smtClean="0">
                <a:solidFill>
                  <a:srgbClr val="5F5F5F"/>
                </a:solidFill>
              </a:rPr>
              <a:t>), aby v určenom čase poskytol plnenie uvedené v liste majiteľovi listu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zmenky zaznamenali najväčší rozmach v 18. storočí vďaka vytvoreniu celosvetového obchodného trhu, pričom zmenky sa často krát považujú za ideového </a:t>
            </a:r>
            <a:r>
              <a:rPr lang="sk-SK" altLang="sk-SK" sz="1400" b="1" dirty="0" smtClean="0">
                <a:solidFill>
                  <a:srgbClr val="5F5F5F"/>
                </a:solidFill>
              </a:rPr>
              <a:t>predchodcu dnešných papierových peňazí</a:t>
            </a: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zmenky sa stali bežnou súčasťou spoločenského života a literatúry (od Shakespeara po Tajovského),                    v podvedomí ľudí bolo zakorenené pravidlo - ak som raz zmenku podpísal, jej zaplateniu sa nedá vyhnúť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>
              <a:solidFill>
                <a:srgbClr val="5F5F5F"/>
              </a:solidFill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/>
          </a:p>
        </p:txBody>
      </p:sp>
      <p:pic>
        <p:nvPicPr>
          <p:cNvPr id="6147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https://img.mediacentrum.sk/gallery/370/815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581525"/>
            <a:ext cx="3524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336550" y="936625"/>
            <a:ext cx="9075738" cy="50784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84162E"/>
                </a:solidFill>
              </a:rPr>
              <a:t>Právna úprava zmenky na Slovensku</a:t>
            </a:r>
            <a:endParaRPr lang="sk-SK" altLang="sk-SK" sz="2000" b="1" dirty="0">
              <a:solidFill>
                <a:srgbClr val="84162E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na </a:t>
            </a:r>
            <a:r>
              <a:rPr lang="sk-SK" altLang="sk-SK" sz="1400" dirty="0">
                <a:solidFill>
                  <a:srgbClr val="5F5F5F"/>
                </a:solidFill>
              </a:rPr>
              <a:t>Slovensku je základným právnym predpisom </a:t>
            </a:r>
            <a:r>
              <a:rPr lang="sk-SK" altLang="sk-SK" sz="1400" dirty="0" smtClean="0">
                <a:solidFill>
                  <a:srgbClr val="5F5F5F"/>
                </a:solidFill>
              </a:rPr>
              <a:t>v </a:t>
            </a:r>
            <a:r>
              <a:rPr lang="sk-SK" altLang="sk-SK" sz="1400" dirty="0">
                <a:solidFill>
                  <a:srgbClr val="5F5F5F"/>
                </a:solidFill>
              </a:rPr>
              <a:t>oblasti zmeniek </a:t>
            </a:r>
            <a:r>
              <a:rPr lang="sk-SK" altLang="sk-SK" sz="1400" dirty="0" smtClean="0">
                <a:solidFill>
                  <a:srgbClr val="5F5F5F"/>
                </a:solidFill>
              </a:rPr>
              <a:t>zákon </a:t>
            </a:r>
            <a:r>
              <a:rPr lang="sk-SK" altLang="sk-SK" sz="1400" dirty="0">
                <a:solidFill>
                  <a:srgbClr val="5F5F5F"/>
                </a:solidFill>
              </a:rPr>
              <a:t>č. 191/1950 Zb. zmenkový a šekový (ďalej len „</a:t>
            </a:r>
            <a:r>
              <a:rPr lang="sk-SK" altLang="sk-SK" sz="1400" b="1" dirty="0">
                <a:solidFill>
                  <a:srgbClr val="5F5F5F"/>
                </a:solidFill>
              </a:rPr>
              <a:t>Zákon </a:t>
            </a:r>
            <a:r>
              <a:rPr lang="sk-SK" altLang="sk-SK" sz="1400" b="1" dirty="0" err="1">
                <a:solidFill>
                  <a:srgbClr val="5F5F5F"/>
                </a:solidFill>
              </a:rPr>
              <a:t>ZaŠ</a:t>
            </a:r>
            <a:r>
              <a:rPr lang="sk-SK" altLang="sk-SK" sz="1400" dirty="0">
                <a:solidFill>
                  <a:srgbClr val="5F5F5F"/>
                </a:solidFill>
              </a:rPr>
              <a:t>“), ktorého text je v zásade totožný s jednotným zmenkovým zákonom prijatým Ženevskou zmenkovou konvenciou z roku 1930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>
                <a:solidFill>
                  <a:srgbClr val="5F5F5F"/>
                </a:solidFill>
              </a:rPr>
              <a:t>Z</a:t>
            </a:r>
            <a:r>
              <a:rPr lang="sk-SK" altLang="sk-SK" sz="1400" dirty="0" smtClean="0">
                <a:solidFill>
                  <a:srgbClr val="5F5F5F"/>
                </a:solidFill>
              </a:rPr>
              <a:t>ákon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ZaŠ</a:t>
            </a:r>
            <a:r>
              <a:rPr lang="sk-SK" altLang="sk-SK" sz="1400" dirty="0" smtClean="0">
                <a:solidFill>
                  <a:srgbClr val="5F5F5F"/>
                </a:solidFill>
              </a:rPr>
              <a:t> bol od 1. 1. 1951 len dva krát novelizovaný, pričom jedna novela výlučne formálna súvisela                     s prechodom meny na euro a druhá z roku 2015 nadväzovala na predchádzajúce postupné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prospotrebiteľské</a:t>
            </a:r>
            <a:r>
              <a:rPr lang="sk-SK" altLang="sk-SK" sz="1400" dirty="0" smtClean="0">
                <a:solidFill>
                  <a:srgbClr val="5F5F5F"/>
                </a:solidFill>
              </a:rPr>
              <a:t> úpravy použitia zmenky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na zmenkové vzťahy sa subsidiárne aplikujú iné príslušné právne predpisy, predovšetkým Občiansky zákonník, Obchodný zákonník, zákon o cenných papieroch, zákon o spotrebiteľských úveroch a ďalšie</a:t>
            </a: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sz="1400" b="1" dirty="0" smtClean="0">
              <a:solidFill>
                <a:srgbClr val="84162E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sz="1400" b="1" i="1" dirty="0" smtClean="0">
                <a:solidFill>
                  <a:srgbClr val="84162E"/>
                </a:solidFill>
              </a:rPr>
              <a:t>„Ale </a:t>
            </a:r>
            <a:r>
              <a:rPr lang="sk-SK" sz="1400" b="1" i="1" dirty="0" err="1">
                <a:solidFill>
                  <a:srgbClr val="84162E"/>
                </a:solidFill>
              </a:rPr>
              <a:t>tohle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není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první</a:t>
            </a:r>
            <a:r>
              <a:rPr lang="sk-SK" sz="1400" b="1" i="1" dirty="0">
                <a:solidFill>
                  <a:srgbClr val="84162E"/>
                </a:solidFill>
              </a:rPr>
              <a:t> problematický import z Kanady! </a:t>
            </a:r>
            <a:r>
              <a:rPr lang="sk-SK" sz="1400" b="1" i="1" dirty="0" err="1" smtClean="0">
                <a:solidFill>
                  <a:srgbClr val="84162E"/>
                </a:solidFill>
              </a:rPr>
              <a:t>Co</a:t>
            </a:r>
            <a:r>
              <a:rPr lang="sk-SK" sz="1400" b="1" i="1" dirty="0" smtClean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takhle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Bryan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Adams</a:t>
            </a:r>
            <a:r>
              <a:rPr lang="sk-SK" sz="1400" b="1" i="1" dirty="0">
                <a:solidFill>
                  <a:srgbClr val="84162E"/>
                </a:solidFill>
              </a:rPr>
              <a:t>? </a:t>
            </a:r>
            <a:endParaRPr lang="sk-SK" sz="1400" b="1" i="1" dirty="0" smtClean="0">
              <a:solidFill>
                <a:srgbClr val="84162E"/>
              </a:solidFill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sz="1400" b="1" i="1" dirty="0" smtClean="0">
                <a:solidFill>
                  <a:srgbClr val="84162E"/>
                </a:solidFill>
              </a:rPr>
              <a:t>Za </a:t>
            </a:r>
            <a:r>
              <a:rPr lang="sk-SK" sz="1400" b="1" i="1" dirty="0">
                <a:solidFill>
                  <a:srgbClr val="84162E"/>
                </a:solidFill>
              </a:rPr>
              <a:t>toho </a:t>
            </a:r>
            <a:r>
              <a:rPr lang="sk-SK" sz="1400" b="1" i="1" dirty="0" err="1">
                <a:solidFill>
                  <a:srgbClr val="84162E"/>
                </a:solidFill>
              </a:rPr>
              <a:t>se</a:t>
            </a:r>
            <a:r>
              <a:rPr lang="sk-SK" sz="1400" b="1" i="1" dirty="0">
                <a:solidFill>
                  <a:srgbClr val="84162E"/>
                </a:solidFill>
              </a:rPr>
              <a:t> už naše vláda </a:t>
            </a:r>
            <a:r>
              <a:rPr lang="sk-SK" sz="1400" b="1" i="1" dirty="0" err="1">
                <a:solidFill>
                  <a:srgbClr val="84162E"/>
                </a:solidFill>
              </a:rPr>
              <a:t>několikrát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>
                <a:solidFill>
                  <a:srgbClr val="84162E"/>
                </a:solidFill>
              </a:rPr>
              <a:t>omluvila</a:t>
            </a:r>
            <a:r>
              <a:rPr lang="sk-SK" sz="1400" b="1" i="1" dirty="0" smtClean="0">
                <a:solidFill>
                  <a:srgbClr val="84162E"/>
                </a:solidFill>
              </a:rPr>
              <a:t>.“</a:t>
            </a:r>
            <a:endParaRPr lang="sk-SK" altLang="sk-SK" sz="1400" b="1" i="1" dirty="0" smtClean="0">
              <a:solidFill>
                <a:srgbClr val="84162E"/>
              </a:solidFill>
            </a:endParaRPr>
          </a:p>
        </p:txBody>
      </p:sp>
      <p:pic>
        <p:nvPicPr>
          <p:cNvPr id="7171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401638" y="901700"/>
            <a:ext cx="9075737" cy="6324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84162E"/>
                </a:solidFill>
              </a:rPr>
              <a:t>Zmenka v kontexte ideálneho právneho štátu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cenný papier, ktorého podstatou je záväzok zmenkového dlžníka zaplatiť majiteľovi zmenky v určenom mieste a čase sumu určenú v zmenke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b="1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dôraz na zmenkovú prísnosť, jednoduchú obchodovateľnosť (prevoditeľnosť) a vymožiteľnosť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zmenkový veriteľ si uplatňuje práva zo zmenky len v prípade, ak je na to oprávnený a len vo výške, ktorá mu prislúcha, zmenkový dlžník dbá na prostriedky svojej obrany a aktívne uplatňuje zmenkové námietky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záväzok zo zmenky je v prípade jej platnosti nesporný a pri jej obehu posledný majiteľ zmenky (pri jej prevode indosamentom) v súdnom spore nemá povinnosť svoj nárok preukazovať iným spôsobom, než predložením prvopisu zmenky, t.j. ak zmenka spĺňa formálne náležitosti, nárok z nej mu bude súdom priznaný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l-PL" altLang="sk-SK" sz="1400" b="1" i="1" dirty="0" smtClean="0">
                <a:solidFill>
                  <a:srgbClr val="84162E"/>
                </a:solidFill>
              </a:rPr>
              <a:t>„</a:t>
            </a:r>
            <a:r>
              <a:rPr lang="sk-SK" sz="1400" b="1" i="1" dirty="0" smtClean="0">
                <a:solidFill>
                  <a:srgbClr val="84162E"/>
                </a:solidFill>
              </a:rPr>
              <a:t>Stan</a:t>
            </a:r>
            <a:r>
              <a:rPr lang="sk-SK" sz="1400" b="1" i="1" dirty="0">
                <a:solidFill>
                  <a:srgbClr val="84162E"/>
                </a:solidFill>
              </a:rPr>
              <a:t>: </a:t>
            </a:r>
            <a:r>
              <a:rPr lang="sk-SK" sz="1400" b="1" i="1" dirty="0" err="1">
                <a:solidFill>
                  <a:srgbClr val="84162E"/>
                </a:solidFill>
              </a:rPr>
              <a:t>Máma</a:t>
            </a:r>
            <a:r>
              <a:rPr lang="sk-SK" sz="1400" b="1" i="1" dirty="0">
                <a:solidFill>
                  <a:srgbClr val="84162E"/>
                </a:solidFill>
              </a:rPr>
              <a:t> mi nebude </a:t>
            </a:r>
            <a:r>
              <a:rPr lang="sk-SK" sz="1400" b="1" i="1" dirty="0" err="1">
                <a:solidFill>
                  <a:srgbClr val="84162E"/>
                </a:solidFill>
              </a:rPr>
              <a:t>poroučet</a:t>
            </a:r>
            <a:r>
              <a:rPr lang="sk-SK" sz="1400" b="1" i="1" dirty="0">
                <a:solidFill>
                  <a:srgbClr val="84162E"/>
                </a:solidFill>
              </a:rPr>
              <a:t>! </a:t>
            </a:r>
            <a:r>
              <a:rPr lang="sk-SK" sz="1400" b="1" i="1" dirty="0" err="1">
                <a:solidFill>
                  <a:srgbClr val="84162E"/>
                </a:solidFill>
              </a:rPr>
              <a:t>Vždyť</a:t>
            </a:r>
            <a:r>
              <a:rPr lang="sk-SK" sz="1400" b="1" i="1" dirty="0">
                <a:solidFill>
                  <a:srgbClr val="84162E"/>
                </a:solidFill>
              </a:rPr>
              <a:t> je mi už </a:t>
            </a:r>
            <a:r>
              <a:rPr lang="sk-SK" sz="1400" b="1" i="1" dirty="0" err="1">
                <a:solidFill>
                  <a:srgbClr val="84162E"/>
                </a:solidFill>
              </a:rPr>
              <a:t>osm</a:t>
            </a:r>
            <a:r>
              <a:rPr lang="sk-SK" sz="1400" b="1" i="1" dirty="0" smtClean="0">
                <a:solidFill>
                  <a:srgbClr val="84162E"/>
                </a:solidFill>
              </a:rPr>
              <a:t>!</a:t>
            </a:r>
            <a:r>
              <a:rPr lang="pl-PL" sz="1400" b="1" i="1" dirty="0" smtClean="0">
                <a:solidFill>
                  <a:srgbClr val="84162E"/>
                </a:solidFill>
              </a:rPr>
              <a:t>”</a:t>
            </a:r>
            <a:endParaRPr lang="pl-PL" altLang="sk-SK" sz="1400" b="1" i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b="1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dirty="0" smtClean="0"/>
          </a:p>
        </p:txBody>
      </p:sp>
      <p:pic>
        <p:nvPicPr>
          <p:cNvPr id="819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401638" y="901700"/>
            <a:ext cx="9075737" cy="600233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84162E"/>
                </a:solidFill>
              </a:rPr>
              <a:t>Zmenka v kontexte dnešnej slovenskej reality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8A8A8A"/>
                </a:solidFill>
              </a:rPr>
              <a:t> </a:t>
            </a:r>
            <a:r>
              <a:rPr lang="sk-SK" altLang="sk-SK" sz="1400" dirty="0" smtClean="0">
                <a:solidFill>
                  <a:srgbClr val="5F5F5F"/>
                </a:solidFill>
              </a:rPr>
              <a:t>zmenky nemajú v povedomí širšej verejnosti dobrú povesť, predovšetkým z dôvodu ich ľahkej zneužiteľnosti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b="1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zmenky so sebou nesú ťarchu celospoločenských káuz, ktoré sa týkajú predovšetkým nezákonného vystavovania zmeniek, vyplňovania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blankozmeniek</a:t>
            </a:r>
            <a:r>
              <a:rPr lang="sk-SK" altLang="sk-SK" sz="1400" dirty="0" smtClean="0">
                <a:solidFill>
                  <a:srgbClr val="5F5F5F"/>
                </a:solidFill>
              </a:rPr>
              <a:t>, či individuálneho zneužívania zmeniek v spotrebiteľských vzťahoch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negatívne skúsenosti s používaním zmeniek v spotrebiteľských vzťahoch a s tým spojené neustále legislatívne zásahy spojené s nepochopením inštitútu zmenky majú za následok vytratenie používania zmenky na Slovensku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nekoncepčné zmeny v oblasti právnej úpravy zmenky, ktoré reagovali na zneužívanie zmeniek, tak postupne     v praxi „potopili“ inštitút  zmenky ako taký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sz="1400" b="1" i="1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sz="1400" b="1" i="1" dirty="0" smtClean="0">
                <a:solidFill>
                  <a:srgbClr val="84162E"/>
                </a:solidFill>
              </a:rPr>
              <a:t>„</a:t>
            </a:r>
            <a:r>
              <a:rPr lang="sk-SK" sz="1400" b="1" i="1" dirty="0" err="1" smtClean="0">
                <a:solidFill>
                  <a:srgbClr val="84162E"/>
                </a:solidFill>
              </a:rPr>
              <a:t>Díky</a:t>
            </a:r>
            <a:r>
              <a:rPr lang="sk-SK" sz="1400" b="1" i="1" dirty="0" smtClean="0">
                <a:solidFill>
                  <a:srgbClr val="84162E"/>
                </a:solidFill>
              </a:rPr>
              <a:t> </a:t>
            </a:r>
            <a:r>
              <a:rPr lang="sk-SK" sz="1400" b="1" i="1" dirty="0">
                <a:solidFill>
                  <a:srgbClr val="84162E"/>
                </a:solidFill>
              </a:rPr>
              <a:t>Bohu, že žijeme v tiché, malé, </a:t>
            </a:r>
            <a:r>
              <a:rPr lang="sk-SK" sz="1400" b="1" i="1" dirty="0" err="1">
                <a:solidFill>
                  <a:srgbClr val="84162E"/>
                </a:solidFill>
              </a:rPr>
              <a:t>vidlácké</a:t>
            </a:r>
            <a:r>
              <a:rPr lang="sk-SK" sz="1400" b="1" i="1" dirty="0">
                <a:solidFill>
                  <a:srgbClr val="84162E"/>
                </a:solidFill>
              </a:rPr>
              <a:t>, </a:t>
            </a:r>
            <a:r>
              <a:rPr lang="sk-SK" sz="1400" b="1" i="1" dirty="0" err="1">
                <a:solidFill>
                  <a:srgbClr val="84162E"/>
                </a:solidFill>
              </a:rPr>
              <a:t>zapadlé</a:t>
            </a:r>
            <a:r>
              <a:rPr lang="sk-SK" sz="1400" b="1" i="1" dirty="0">
                <a:solidFill>
                  <a:srgbClr val="84162E"/>
                </a:solidFill>
              </a:rPr>
              <a:t>, </a:t>
            </a:r>
            <a:r>
              <a:rPr lang="sk-SK" sz="1400" b="1" i="1" dirty="0" err="1">
                <a:solidFill>
                  <a:srgbClr val="84162E"/>
                </a:solidFill>
              </a:rPr>
              <a:t>žebrácké</a:t>
            </a:r>
            <a:r>
              <a:rPr lang="sk-SK" sz="1400" b="1" i="1" dirty="0">
                <a:solidFill>
                  <a:srgbClr val="84162E"/>
                </a:solidFill>
              </a:rPr>
              <a:t> </a:t>
            </a:r>
            <a:r>
              <a:rPr lang="sk-SK" sz="1400" b="1" i="1" dirty="0" err="1" smtClean="0">
                <a:solidFill>
                  <a:srgbClr val="84162E"/>
                </a:solidFill>
              </a:rPr>
              <a:t>Americe</a:t>
            </a:r>
            <a:r>
              <a:rPr lang="sk-SK" sz="1400" b="1" i="1" dirty="0" smtClean="0">
                <a:solidFill>
                  <a:srgbClr val="84162E"/>
                </a:solidFill>
              </a:rPr>
              <a:t>.“</a:t>
            </a:r>
            <a:endParaRPr lang="sk-SK" altLang="sk-SK" sz="1400" b="1" i="1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b="1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401638" y="1052513"/>
            <a:ext cx="9075737" cy="5216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sk-SK" altLang="sk-SK" sz="2000" b="1" dirty="0" smtClean="0">
                <a:solidFill>
                  <a:srgbClr val="84162E"/>
                </a:solidFill>
              </a:rPr>
              <a:t>Neznalosť práva ospravedlňuje?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zmenky na Slovensku sa po ich návrate do praxe po roku 1989 začali veľmi rýchlo používať ako platobný, úverový a zabezpečovací nástroj, ktorý bol zaujímavý tak pre veriteľa ako aj dlžníka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náročná právna úprava zmeniek, v ktorej sa v tom čase málokto orientoval a rozumel jej účelu, spojená              s absenciou aktuálnej rozhodovacej praxe súdov (od prijatia Zákona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ZaŠ</a:t>
            </a:r>
            <a:r>
              <a:rPr lang="sk-SK" altLang="sk-SK" sz="1400" dirty="0" smtClean="0">
                <a:solidFill>
                  <a:srgbClr val="5F5F5F"/>
                </a:solidFill>
              </a:rPr>
              <a:t> sa pre rokom 1989 zmenka v praxi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de</a:t>
            </a:r>
            <a:r>
              <a:rPr lang="sk-SK" altLang="sk-SK" sz="1400" dirty="0" smtClean="0">
                <a:solidFill>
                  <a:srgbClr val="5F5F5F"/>
                </a:solidFill>
              </a:rPr>
              <a:t> facto nepoužívala), viedla k nepochopeniu tohto inštitútu a jej zneužívaniu v praxi, pričom tomu včas nezabránili ani súdy pri rozhodovaní ani zákonodarca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štát namiesto vysvetľovania a včasnej preventívnej kampane spojenej s vysvetľovaním použitia a podpisu zmenky občanmi reagoval oneskorene a iba následne, pričom situáciu riešil nekoncepčnými legislatívnymi zmenami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323850"/>
            <a:ext cx="3381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>
            <a:spLocks noChangeArrowheads="1"/>
          </p:cNvSpPr>
          <p:nvPr/>
        </p:nvSpPr>
        <p:spPr bwMode="auto">
          <a:xfrm>
            <a:off x="407988" y="765175"/>
            <a:ext cx="9075737" cy="6832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82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82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82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2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b="1" dirty="0" smtClean="0">
              <a:solidFill>
                <a:srgbClr val="84162E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8A8A8A"/>
                </a:solidFill>
              </a:rPr>
              <a:t> </a:t>
            </a:r>
            <a:r>
              <a:rPr lang="sk-SK" altLang="sk-SK" sz="1400" dirty="0" smtClean="0">
                <a:solidFill>
                  <a:srgbClr val="5F5F5F"/>
                </a:solidFill>
              </a:rPr>
              <a:t>slovenské súdy namiesto výkladu použitia zmenky podľa jej účelu, rozhodovali zmenkové spory na základe výkladu gramatického, argumentujúc, že bez príslušných legislatívnych zmien nemôžu inak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uvedené spolu s ďalšími faktormi malo za následok nejednotnosť v rozhodovacej činnosti súdov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sk-SK" altLang="sk-SK" sz="1400" b="1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spoločné stanovisko občianskoprávneho a obchodnoprávneho kolégia Najvyššieho súdu Slovenskej republiky prijaté k rozhodovacej činnosti súdov nižšej inštancie dňa 25. 10. 2015: </a:t>
            </a: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akákoľvek súvislosť s nekalou povahou či neprípustnosťou uplatneného nároku má za následok ex offo preskúmanie pôvodného úkonu, z ktorého má nárok zo zmenky základ (aj je zmenkový dlžník spotrebiteľ tak až po úroveň dohody o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vyplňovacom</a:t>
            </a:r>
            <a:r>
              <a:rPr lang="sk-SK" altLang="sk-SK" sz="1400" dirty="0" smtClean="0">
                <a:solidFill>
                  <a:srgbClr val="5F5F5F"/>
                </a:solidFill>
              </a:rPr>
              <a:t> práve)</a:t>
            </a:r>
            <a:endParaRPr lang="sk-SK" altLang="sk-SK" sz="1400" dirty="0">
              <a:solidFill>
                <a:srgbClr val="5F5F5F"/>
              </a:solidFill>
            </a:endParaRPr>
          </a:p>
          <a:p>
            <a:pPr marL="285750" indent="-28575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súd ex offo prihliada, či uplatnená výška zmluvných úrokov nie je v rozpore s dobrými mravmi (nielen                       v spotrebiteľských veciach)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5F5F5F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sk-SK" altLang="sk-SK" sz="1400" dirty="0" smtClean="0">
                <a:solidFill>
                  <a:srgbClr val="5F5F5F"/>
                </a:solidFill>
              </a:rPr>
              <a:t> zákonodarca na situáciu reagoval rýchlymi zmenami viacerých zákonov na konci roka 2015 (novela Zákona </a:t>
            </a:r>
            <a:r>
              <a:rPr lang="sk-SK" altLang="sk-SK" sz="1400" dirty="0" err="1" smtClean="0">
                <a:solidFill>
                  <a:srgbClr val="5F5F5F"/>
                </a:solidFill>
              </a:rPr>
              <a:t>ZaŠ</a:t>
            </a:r>
            <a:r>
              <a:rPr lang="sk-SK" altLang="sk-SK" sz="1400" dirty="0" smtClean="0">
                <a:solidFill>
                  <a:srgbClr val="5F5F5F"/>
                </a:solidFill>
              </a:rPr>
              <a:t> – doplnenie § 17, Občianskeho súdneho poriadku, Exekučného poriadku a pod.)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1400" dirty="0" smtClean="0">
              <a:solidFill>
                <a:srgbClr val="8A8A8A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b="1" dirty="0" smtClean="0">
              <a:solidFill>
                <a:srgbClr val="84162E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sk-SK" altLang="sk-SK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7146</TotalTime>
  <Words>2144</Words>
  <Application>Microsoft Office PowerPoint</Application>
  <PresentationFormat>A4 (210 x 297 mm)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ＭＳ Ｐゴシック</vt:lpstr>
      <vt:lpstr>Calibri</vt:lpstr>
      <vt:lpstr>Verdana</vt:lpstr>
      <vt:lpstr>Predvolený návrh</vt:lpstr>
      <vt:lpstr>2_Predvolený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 - Introduction to the Slovak labour law (HENKEL)</dc:title>
  <dc:creator>SOUKENÍK - ŠTRPKA, s. r . o.</dc:creator>
  <cp:lastModifiedBy>oem</cp:lastModifiedBy>
  <cp:revision>423</cp:revision>
  <cp:lastPrinted>2016-04-29T15:36:26Z</cp:lastPrinted>
  <dcterms:created xsi:type="dcterms:W3CDTF">2013-10-01T13:51:22Z</dcterms:created>
  <dcterms:modified xsi:type="dcterms:W3CDTF">2017-12-05T17:57:41Z</dcterms:modified>
</cp:coreProperties>
</file>